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71" r:id="rId2"/>
    <p:sldId id="290" r:id="rId3"/>
    <p:sldId id="258" r:id="rId4"/>
    <p:sldId id="259" r:id="rId5"/>
    <p:sldId id="274" r:id="rId6"/>
    <p:sldId id="265" r:id="rId7"/>
    <p:sldId id="272" r:id="rId8"/>
    <p:sldId id="269" r:id="rId9"/>
    <p:sldId id="273" r:id="rId10"/>
    <p:sldId id="275" r:id="rId11"/>
    <p:sldId id="281" r:id="rId12"/>
    <p:sldId id="282" r:id="rId13"/>
    <p:sldId id="283" r:id="rId14"/>
    <p:sldId id="284" r:id="rId15"/>
    <p:sldId id="285" r:id="rId16"/>
    <p:sldId id="270" r:id="rId17"/>
    <p:sldId id="280" r:id="rId18"/>
    <p:sldId id="260" r:id="rId19"/>
    <p:sldId id="286" r:id="rId20"/>
    <p:sldId id="293" r:id="rId21"/>
    <p:sldId id="262" r:id="rId22"/>
    <p:sldId id="279" r:id="rId23"/>
    <p:sldId id="278" r:id="rId24"/>
    <p:sldId id="277" r:id="rId25"/>
    <p:sldId id="276" r:id="rId26"/>
    <p:sldId id="291" r:id="rId27"/>
    <p:sldId id="287" r:id="rId28"/>
    <p:sldId id="292" r:id="rId29"/>
    <p:sldId id="294" r:id="rId30"/>
    <p:sldId id="295" r:id="rId31"/>
    <p:sldId id="296" r:id="rId32"/>
    <p:sldId id="261" r:id="rId33"/>
    <p:sldId id="288" r:id="rId34"/>
    <p:sldId id="289" r:id="rId35"/>
    <p:sldId id="266" r:id="rId36"/>
    <p:sldId id="267" r:id="rId37"/>
    <p:sldId id="268" r:id="rId38"/>
  </p:sldIdLst>
  <p:sldSz cx="9144000" cy="6858000" type="screen4x3"/>
  <p:notesSz cx="6858000" cy="91011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ise Sexton" initials="g"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72247" autoAdjust="0"/>
  </p:normalViewPr>
  <p:slideViewPr>
    <p:cSldViewPr>
      <p:cViewPr>
        <p:scale>
          <a:sx n="57" d="100"/>
          <a:sy n="57" d="100"/>
        </p:scale>
        <p:origin x="-1546" y="-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70" d="100"/>
          <a:sy n="70" d="100"/>
        </p:scale>
        <p:origin x="-1810" y="-58"/>
      </p:cViewPr>
      <p:guideLst>
        <p:guide orient="horz" pos="2867"/>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05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5057"/>
          </a:xfrm>
          <a:prstGeom prst="rect">
            <a:avLst/>
          </a:prstGeom>
        </p:spPr>
        <p:txBody>
          <a:bodyPr vert="horz" lIns="91440" tIns="45720" rIns="91440" bIns="45720" rtlCol="0"/>
          <a:lstStyle>
            <a:lvl1pPr algn="r">
              <a:defRPr sz="1200"/>
            </a:lvl1pPr>
          </a:lstStyle>
          <a:p>
            <a:fld id="{F20C57A7-762B-4D35-AA23-FC5F77A05D1A}" type="datetimeFigureOut">
              <a:rPr lang="en-US" smtClean="0"/>
              <a:t>2/2/2016</a:t>
            </a:fld>
            <a:endParaRPr lang="en-US"/>
          </a:p>
        </p:txBody>
      </p:sp>
      <p:sp>
        <p:nvSpPr>
          <p:cNvPr id="4" name="Slide Image Placeholder 3"/>
          <p:cNvSpPr>
            <a:spLocks noGrp="1" noRot="1" noChangeAspect="1"/>
          </p:cNvSpPr>
          <p:nvPr>
            <p:ph type="sldImg" idx="2"/>
          </p:nvPr>
        </p:nvSpPr>
        <p:spPr>
          <a:xfrm>
            <a:off x="1154113" y="682625"/>
            <a:ext cx="4549775" cy="34131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23041"/>
            <a:ext cx="5486400" cy="40955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44501"/>
            <a:ext cx="2971800" cy="45505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44501"/>
            <a:ext cx="2971800" cy="455057"/>
          </a:xfrm>
          <a:prstGeom prst="rect">
            <a:avLst/>
          </a:prstGeom>
        </p:spPr>
        <p:txBody>
          <a:bodyPr vert="horz" lIns="91440" tIns="45720" rIns="91440" bIns="45720" rtlCol="0" anchor="b"/>
          <a:lstStyle>
            <a:lvl1pPr algn="r">
              <a:defRPr sz="1200"/>
            </a:lvl1pPr>
          </a:lstStyle>
          <a:p>
            <a:fld id="{FAC2AFEA-CC21-4F87-9BAA-EBCA1B968935}" type="slidenum">
              <a:rPr lang="en-US" smtClean="0"/>
              <a:t>‹#›</a:t>
            </a:fld>
            <a:endParaRPr lang="en-US"/>
          </a:p>
        </p:txBody>
      </p:sp>
    </p:spTree>
    <p:extLst>
      <p:ext uri="{BB962C8B-B14F-4D97-AF65-F5344CB8AC3E}">
        <p14:creationId xmlns:p14="http://schemas.microsoft.com/office/powerpoint/2010/main" val="320986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a:t>
            </a:r>
            <a:r>
              <a:rPr lang="en-US" baseline="0" dirty="0" smtClean="0"/>
              <a:t> self and team. </a:t>
            </a:r>
          </a:p>
          <a:p>
            <a:r>
              <a:rPr lang="en-US" baseline="0" dirty="0" smtClean="0"/>
              <a:t>Intro Dr. Lya Snell. Note that she is the K-12 Mathematics Coordinator in a district which currently has implemented the use of the Numeracy Project in several schools and has been gathering data on its use. </a:t>
            </a:r>
          </a:p>
          <a:p>
            <a:r>
              <a:rPr lang="en-US" baseline="0" dirty="0" smtClean="0"/>
              <a:t>“Lya will be available to answer questions at the end of this session. She’ll also weigh in wherever appropriate. Thanks so much for giving us your time today, Lya!” </a:t>
            </a:r>
          </a:p>
          <a:p>
            <a:r>
              <a:rPr lang="en-US" baseline="0" dirty="0" smtClean="0"/>
              <a:t>“Thank you for taking the time to deepen your understanding of the IKAN and its role in selecting students for placement in Foundations of Algebra.“</a:t>
            </a:r>
          </a:p>
          <a:p>
            <a:endParaRPr lang="en-US" baseline="0" dirty="0" smtClean="0"/>
          </a:p>
          <a:p>
            <a:r>
              <a:rPr lang="en-US" baseline="0" dirty="0" smtClean="0"/>
              <a:t>Read the statements, reiterate the final statement. </a:t>
            </a:r>
            <a:endParaRPr lang="en-US" b="1" dirty="0">
              <a:solidFill>
                <a:srgbClr val="C00000"/>
              </a:solidFill>
            </a:endParaRPr>
          </a:p>
        </p:txBody>
      </p:sp>
      <p:sp>
        <p:nvSpPr>
          <p:cNvPr id="4" name="Slide Number Placeholder 3"/>
          <p:cNvSpPr>
            <a:spLocks noGrp="1"/>
          </p:cNvSpPr>
          <p:nvPr>
            <p:ph type="sldNum" sz="quarter" idx="10"/>
          </p:nvPr>
        </p:nvSpPr>
        <p:spPr/>
        <p:txBody>
          <a:bodyPr/>
          <a:lstStyle/>
          <a:p>
            <a:fld id="{FAC2AFEA-CC21-4F87-9BAA-EBCA1B968935}" type="slidenum">
              <a:rPr lang="en-US" smtClean="0"/>
              <a:t>1</a:t>
            </a:fld>
            <a:endParaRPr lang="en-US"/>
          </a:p>
        </p:txBody>
      </p:sp>
    </p:spTree>
    <p:extLst>
      <p:ext uri="{BB962C8B-B14F-4D97-AF65-F5344CB8AC3E}">
        <p14:creationId xmlns:p14="http://schemas.microsoft.com/office/powerpoint/2010/main" val="225499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a:t>
            </a:r>
            <a:r>
              <a:rPr lang="en-US" baseline="0" dirty="0" smtClean="0"/>
              <a:t> to Brian Lack of Forsyth County</a:t>
            </a:r>
            <a:r>
              <a:rPr lang="en-US" dirty="0" smtClean="0"/>
              <a:t>, for sharing</a:t>
            </a:r>
            <a:r>
              <a:rPr lang="en-US" baseline="0" dirty="0" smtClean="0"/>
              <a:t> these slides. This is a sample student answer sheet. What do you notice? </a:t>
            </a:r>
          </a:p>
          <a:p>
            <a:r>
              <a:rPr lang="en-US" baseline="0" dirty="0" smtClean="0"/>
              <a:t>What do you wonder?” </a:t>
            </a:r>
          </a:p>
          <a:p>
            <a:r>
              <a:rPr lang="en-US" baseline="0" dirty="0" smtClean="0"/>
              <a:t>Points to bring up if they don’t: </a:t>
            </a:r>
          </a:p>
          <a:p>
            <a:pPr marL="171450" indent="-171450">
              <a:buFont typeface="Arial" panose="020B0604020202020204" pitchFamily="34" charset="0"/>
              <a:buChar char="•"/>
            </a:pPr>
            <a:r>
              <a:rPr lang="en-US" baseline="0" dirty="0" smtClean="0"/>
              <a:t>Stage 5 is the beginning of part whole thinking. Part whole thinking is fundamentally more complex and useful than counting strategy. Counting methods are strictly limited, while part whole methods are mathematically powerful. Part whole thinking is essential if students are to make sense of multiplicative reasoning and fraction concepts. For students who are relying solely on counting methods, many advanced number ideas are inaccessible. </a:t>
            </a:r>
          </a:p>
          <a:p>
            <a:pPr marL="171450" indent="-171450">
              <a:buFont typeface="Arial" panose="020B0604020202020204" pitchFamily="34" charset="0"/>
              <a:buChar char="•"/>
            </a:pPr>
            <a:r>
              <a:rPr lang="en-US" baseline="0" dirty="0" smtClean="0"/>
              <a:t>Student missed 1 item in bank 1. This gives the student a Not Rated for their Overall Number Knowledge Stage Score. This student is below Stage 4, and may be eligible for Foundations of Algebra if s/he were an 8</a:t>
            </a:r>
            <a:r>
              <a:rPr lang="en-US" baseline="30000" dirty="0" smtClean="0"/>
              <a:t>th</a:t>
            </a:r>
            <a:r>
              <a:rPr lang="en-US" baseline="0" dirty="0" smtClean="0"/>
              <a:t> grader now, and is certainly eligible for intervention.  Remember, suggested placement for FA is Stage 5 or below. </a:t>
            </a:r>
          </a:p>
          <a:p>
            <a:pPr marL="171450" indent="-171450">
              <a:buFont typeface="Arial" panose="020B0604020202020204" pitchFamily="34" charset="0"/>
              <a:buChar char="•"/>
            </a:pPr>
            <a:r>
              <a:rPr lang="en-US" baseline="0" dirty="0" smtClean="0"/>
              <a:t>Student is weakest in Place Value domain, followed by Fractions, then Number Sequence</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10</a:t>
            </a:fld>
            <a:endParaRPr lang="en-US"/>
          </a:p>
        </p:txBody>
      </p:sp>
    </p:spTree>
    <p:extLst>
      <p:ext uri="{BB962C8B-B14F-4D97-AF65-F5344CB8AC3E}">
        <p14:creationId xmlns:p14="http://schemas.microsoft.com/office/powerpoint/2010/main" val="39188012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 we know about Katie?</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11</a:t>
            </a:fld>
            <a:endParaRPr lang="en-US"/>
          </a:p>
        </p:txBody>
      </p:sp>
    </p:spTree>
    <p:extLst>
      <p:ext uri="{BB962C8B-B14F-4D97-AF65-F5344CB8AC3E}">
        <p14:creationId xmlns:p14="http://schemas.microsoft.com/office/powerpoint/2010/main" val="1991980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a:t>
            </a:r>
            <a:r>
              <a:rPr lang="en-US" baseline="0" dirty="0" smtClean="0"/>
              <a:t> know about Maddie?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12</a:t>
            </a:fld>
            <a:endParaRPr lang="en-US"/>
          </a:p>
        </p:txBody>
      </p:sp>
    </p:spTree>
    <p:extLst>
      <p:ext uri="{BB962C8B-B14F-4D97-AF65-F5344CB8AC3E}">
        <p14:creationId xmlns:p14="http://schemas.microsoft.com/office/powerpoint/2010/main" val="3192157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Matthew’s overall</a:t>
            </a:r>
            <a:r>
              <a:rPr lang="en-US" baseline="0" dirty="0" smtClean="0"/>
              <a:t> </a:t>
            </a:r>
            <a:r>
              <a:rPr lang="en-US" dirty="0" smtClean="0"/>
              <a:t>score? What do we know about Matthew?</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13</a:t>
            </a:fld>
            <a:endParaRPr lang="en-US"/>
          </a:p>
        </p:txBody>
      </p:sp>
    </p:spTree>
    <p:extLst>
      <p:ext uri="{BB962C8B-B14F-4D97-AF65-F5344CB8AC3E}">
        <p14:creationId xmlns:p14="http://schemas.microsoft.com/office/powerpoint/2010/main" val="2272165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Luke’s overall score? What do we know about</a:t>
            </a:r>
            <a:r>
              <a:rPr lang="en-US" baseline="0" dirty="0" smtClean="0"/>
              <a:t> Luke?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14</a:t>
            </a:fld>
            <a:endParaRPr lang="en-US"/>
          </a:p>
        </p:txBody>
      </p:sp>
    </p:spTree>
    <p:extLst>
      <p:ext uri="{BB962C8B-B14F-4D97-AF65-F5344CB8AC3E}">
        <p14:creationId xmlns:p14="http://schemas.microsoft.com/office/powerpoint/2010/main" val="2952138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a:t>
            </a:r>
            <a:r>
              <a:rPr lang="en-US" baseline="0" dirty="0" smtClean="0"/>
              <a:t> Bella’s overall score? What do we know about Bella?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15</a:t>
            </a:fld>
            <a:endParaRPr lang="en-US"/>
          </a:p>
        </p:txBody>
      </p:sp>
    </p:spTree>
    <p:extLst>
      <p:ext uri="{BB962C8B-B14F-4D97-AF65-F5344CB8AC3E}">
        <p14:creationId xmlns:p14="http://schemas.microsoft.com/office/powerpoint/2010/main" val="1667390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now we know how to administer</a:t>
            </a:r>
            <a:r>
              <a:rPr lang="en-US" baseline="0" dirty="0" smtClean="0"/>
              <a:t> and score.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a:t>
            </a:r>
            <a:r>
              <a:rPr lang="en-US" dirty="0" smtClean="0"/>
              <a:t>Remember,</a:t>
            </a:r>
            <a:r>
              <a:rPr lang="en-US" baseline="0" dirty="0" smtClean="0"/>
              <a:t> all links and this presentation will be posted in the GADOE math page, GSO, and on the wikis.) </a:t>
            </a:r>
            <a:endParaRPr lang="en-US" dirty="0" smtClean="0"/>
          </a:p>
          <a:p>
            <a:endParaRPr lang="en-US" dirty="0" smtClean="0"/>
          </a:p>
          <a:p>
            <a:endParaRPr lang="en-US" dirty="0" smtClean="0"/>
          </a:p>
          <a:p>
            <a:r>
              <a:rPr lang="en-US" dirty="0" smtClean="0"/>
              <a:t>Let’s look at one student’s recording</a:t>
            </a:r>
            <a:r>
              <a:rPr lang="en-US" baseline="0" dirty="0" smtClean="0"/>
              <a:t> sheet.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16</a:t>
            </a:fld>
            <a:endParaRPr lang="en-US"/>
          </a:p>
        </p:txBody>
      </p:sp>
    </p:spTree>
    <p:extLst>
      <p:ext uri="{BB962C8B-B14F-4D97-AF65-F5344CB8AC3E}">
        <p14:creationId xmlns:p14="http://schemas.microsoft.com/office/powerpoint/2010/main" val="2584596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a:t>
            </a:r>
            <a:r>
              <a:rPr lang="en-US" baseline="0" dirty="0" smtClean="0"/>
              <a:t> do you see concerns? What should the focus be for Grant based on the IKAN results? PLEASE NOTE- THE FINE PRINT AT THE BOTTOM OF THIS DOCUMENT SHOULD READ “Last stage of mastery” not “Highest stage at which all 8 items are correct”. This is very important! The stage in which a student gets all the answers correct before missing any in the next stage is where you want to score the student, as the incorrect responses at stage 5 and 6 may reveal an easily corrected misconception. Once the misconception is found and ameliorated, the student can be rescreened, and will most likely score at a stage 7 in the retake.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17</a:t>
            </a:fld>
            <a:endParaRPr lang="en-US"/>
          </a:p>
        </p:txBody>
      </p:sp>
    </p:spTree>
    <p:extLst>
      <p:ext uri="{BB962C8B-B14F-4D97-AF65-F5344CB8AC3E}">
        <p14:creationId xmlns:p14="http://schemas.microsoft.com/office/powerpoint/2010/main" val="2469394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remind ourselves of how to use this info.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18</a:t>
            </a:fld>
            <a:endParaRPr lang="en-US"/>
          </a:p>
        </p:txBody>
      </p:sp>
    </p:spTree>
    <p:extLst>
      <p:ext uri="{BB962C8B-B14F-4D97-AF65-F5344CB8AC3E}">
        <p14:creationId xmlns:p14="http://schemas.microsoft.com/office/powerpoint/2010/main" val="39675066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Number sense is developed through acquisition</a:t>
            </a:r>
            <a:r>
              <a:rPr lang="en-US" baseline="0" dirty="0" smtClean="0"/>
              <a:t> of number knowledge and number strategy. Number Strategy and Number Knowledge develop in tandem. As strategies become more automatic, number knowledge increases, as number knowledge increases  this provides access to more advanced strategy development. Strategy and number knowledge together increase number sense.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A11E3EB-2F72-4A71-93C1-EAA2C060A42C}" type="slidenum">
              <a:rPr lang="en-US" smtClean="0"/>
              <a:pPr/>
              <a:t>19</a:t>
            </a:fld>
            <a:endParaRPr lang="en-US"/>
          </a:p>
        </p:txBody>
      </p:sp>
    </p:spTree>
    <p:extLst>
      <p:ext uri="{BB962C8B-B14F-4D97-AF65-F5344CB8AC3E}">
        <p14:creationId xmlns:p14="http://schemas.microsoft.com/office/powerpoint/2010/main" val="1275614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Read the statements, reiterate the final statement. </a:t>
            </a:r>
            <a:endParaRPr lang="en-US" b="1" dirty="0">
              <a:solidFill>
                <a:srgbClr val="C00000"/>
              </a:solidFill>
            </a:endParaRPr>
          </a:p>
        </p:txBody>
      </p:sp>
      <p:sp>
        <p:nvSpPr>
          <p:cNvPr id="4" name="Slide Number Placeholder 3"/>
          <p:cNvSpPr>
            <a:spLocks noGrp="1"/>
          </p:cNvSpPr>
          <p:nvPr>
            <p:ph type="sldNum" sz="quarter" idx="10"/>
          </p:nvPr>
        </p:nvSpPr>
        <p:spPr/>
        <p:txBody>
          <a:bodyPr/>
          <a:lstStyle/>
          <a:p>
            <a:fld id="{FAC2AFEA-CC21-4F87-9BAA-EBCA1B968935}" type="slidenum">
              <a:rPr lang="en-US" smtClean="0"/>
              <a:t>2</a:t>
            </a:fld>
            <a:endParaRPr lang="en-US"/>
          </a:p>
        </p:txBody>
      </p:sp>
    </p:spTree>
    <p:extLst>
      <p:ext uri="{BB962C8B-B14F-4D97-AF65-F5344CB8AC3E}">
        <p14:creationId xmlns:p14="http://schemas.microsoft.com/office/powerpoint/2010/main" val="22549960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 back to Grant. </a:t>
            </a:r>
            <a:r>
              <a:rPr lang="en-US" dirty="0" smtClean="0"/>
              <a:t>Where</a:t>
            </a:r>
            <a:r>
              <a:rPr lang="en-US" baseline="0" dirty="0" smtClean="0"/>
              <a:t> do you see concerns? What should the focus be for Grant based on the IKAN results?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Needs</a:t>
            </a:r>
            <a:r>
              <a:rPr lang="en-US" baseline="0" dirty="0" smtClean="0"/>
              <a:t> greater emphasis on addition/subtraction strategies, maybe a push with division, as his number knowledge </a:t>
            </a:r>
            <a:r>
              <a:rPr lang="en-US" dirty="0" smtClean="0"/>
              <a:t>appears</a:t>
            </a:r>
            <a:r>
              <a:rPr lang="en-US" baseline="0" dirty="0" smtClean="0"/>
              <a:t> adequate. His biggest area of concern is place value, but this affects everything! Need to continue/increase using number talks, number strings which require students to apply and deepen their understanding of place value  (resources listed in Units, etc…)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great deal more valuable information would be gained if we used the </a:t>
            </a:r>
            <a:r>
              <a:rPr lang="en-US" baseline="0" dirty="0" err="1" smtClean="0"/>
              <a:t>GloSS</a:t>
            </a:r>
            <a:r>
              <a:rPr lang="en-US" baseline="0" dirty="0" smtClean="0"/>
              <a:t> in addition to the IKAN to see more clearly what Grant knows. </a:t>
            </a:r>
          </a:p>
          <a:p>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20</a:t>
            </a:fld>
            <a:endParaRPr lang="en-US"/>
          </a:p>
        </p:txBody>
      </p:sp>
    </p:spTree>
    <p:extLst>
      <p:ext uri="{BB962C8B-B14F-4D97-AF65-F5344CB8AC3E}">
        <p14:creationId xmlns:p14="http://schemas.microsoft.com/office/powerpoint/2010/main" val="2469394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who participate</a:t>
            </a:r>
            <a:r>
              <a:rPr lang="en-US" baseline="0" dirty="0" smtClean="0"/>
              <a:t> in the Foundations of Algebra Summer Sessions will be taking part in a full day of </a:t>
            </a:r>
            <a:r>
              <a:rPr lang="en-US" baseline="0" dirty="0" err="1" smtClean="0"/>
              <a:t>GloSS</a:t>
            </a:r>
            <a:r>
              <a:rPr lang="en-US" baseline="0" dirty="0" smtClean="0"/>
              <a:t> and IKAN training.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21</a:t>
            </a:fld>
            <a:endParaRPr lang="en-US"/>
          </a:p>
        </p:txBody>
      </p:sp>
    </p:spTree>
    <p:extLst>
      <p:ext uri="{BB962C8B-B14F-4D97-AF65-F5344CB8AC3E}">
        <p14:creationId xmlns:p14="http://schemas.microsoft.com/office/powerpoint/2010/main" val="8868680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Thanks</a:t>
            </a:r>
            <a:r>
              <a:rPr lang="en-US" baseline="0" dirty="0" smtClean="0"/>
              <a:t> to</a:t>
            </a:r>
            <a:r>
              <a:rPr lang="en-US" dirty="0" smtClean="0"/>
              <a:t> Brian Lack, Forsyth County,</a:t>
            </a:r>
            <a:r>
              <a:rPr lang="en-US" baseline="0" dirty="0" smtClean="0"/>
              <a:t> for these slides on the </a:t>
            </a:r>
            <a:r>
              <a:rPr lang="en-US" baseline="0" dirty="0" err="1" smtClean="0"/>
              <a:t>GloSS</a:t>
            </a:r>
            <a:r>
              <a:rPr lang="en-US" baseline="0" dirty="0" smtClean="0"/>
              <a:t> and IKAN. </a:t>
            </a:r>
          </a:p>
          <a:p>
            <a:r>
              <a:rPr lang="en-US" baseline="0" dirty="0" smtClean="0"/>
              <a:t>The </a:t>
            </a:r>
            <a:r>
              <a:rPr lang="en-US" baseline="0" dirty="0" err="1" smtClean="0"/>
              <a:t>GloSS</a:t>
            </a:r>
            <a:r>
              <a:rPr lang="en-US" baseline="0" dirty="0" smtClean="0"/>
              <a:t> is a companion</a:t>
            </a:r>
            <a:r>
              <a:rPr lang="en-US" dirty="0" smtClean="0"/>
              <a:t> assessment to the IKAN and was also developed by</a:t>
            </a:r>
            <a:r>
              <a:rPr lang="en-US" baseline="0" dirty="0" smtClean="0"/>
              <a:t> researchers/educators in New Zealand. Here’s what it does, and a bit about how it is administered. </a:t>
            </a:r>
            <a:endParaRPr lang="en-US" dirty="0"/>
          </a:p>
        </p:txBody>
      </p:sp>
      <p:sp>
        <p:nvSpPr>
          <p:cNvPr id="4" name="Slide Number Placeholder 3"/>
          <p:cNvSpPr>
            <a:spLocks noGrp="1"/>
          </p:cNvSpPr>
          <p:nvPr>
            <p:ph type="sldNum" sz="quarter" idx="10"/>
          </p:nvPr>
        </p:nvSpPr>
        <p:spPr/>
        <p:txBody>
          <a:bodyPr/>
          <a:lstStyle/>
          <a:p>
            <a:fld id="{8A11E3EB-2F72-4A71-93C1-EAA2C060A42C}" type="slidenum">
              <a:rPr lang="en-US" smtClean="0"/>
              <a:pPr/>
              <a:t>22</a:t>
            </a:fld>
            <a:endParaRPr lang="en-US"/>
          </a:p>
        </p:txBody>
      </p:sp>
    </p:spTree>
    <p:extLst>
      <p:ext uri="{BB962C8B-B14F-4D97-AF65-F5344CB8AC3E}">
        <p14:creationId xmlns:p14="http://schemas.microsoft.com/office/powerpoint/2010/main" val="2635193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Think of this</a:t>
            </a:r>
            <a:r>
              <a:rPr lang="en-US" baseline="0" dirty="0" smtClean="0"/>
              <a:t> as prerequisite knowledge needed to engage in higher-level quantitative reasoning strategies.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Describe and point to counting interview section of IKAN: forward number word sequence, backwards number word sequence, record and say to whatever number. </a:t>
            </a:r>
            <a:endParaRPr lang="en-US" dirty="0" smtClean="0"/>
          </a:p>
          <a:p>
            <a:endParaRPr lang="en-US" baseline="0" dirty="0" smtClean="0"/>
          </a:p>
          <a:p>
            <a:r>
              <a:rPr lang="en-US" baseline="0" dirty="0" smtClean="0"/>
              <a:t>For example, why does number knowledge matter? Well, it’s nearly impossible to perform Stage 5 early additive part-whole reasoning if you don’t know the counting sequence or lack 1-to-1 correspondence (stage 0), or you can’t count on from any given number (&lt;stage 4). This is why stage 5 is so critical. </a:t>
            </a:r>
            <a:endParaRPr lang="en-US" dirty="0"/>
          </a:p>
        </p:txBody>
      </p:sp>
      <p:sp>
        <p:nvSpPr>
          <p:cNvPr id="4" name="Slide Number Placeholder 3"/>
          <p:cNvSpPr>
            <a:spLocks noGrp="1"/>
          </p:cNvSpPr>
          <p:nvPr>
            <p:ph type="sldNum" sz="quarter" idx="10"/>
          </p:nvPr>
        </p:nvSpPr>
        <p:spPr/>
        <p:txBody>
          <a:bodyPr/>
          <a:lstStyle/>
          <a:p>
            <a:fld id="{8A11E3EB-2F72-4A71-93C1-EAA2C060A42C}" type="slidenum">
              <a:rPr lang="en-US" smtClean="0"/>
              <a:pPr/>
              <a:t>23</a:t>
            </a:fld>
            <a:endParaRPr lang="en-US"/>
          </a:p>
        </p:txBody>
      </p:sp>
    </p:spTree>
    <p:extLst>
      <p:ext uri="{BB962C8B-B14F-4D97-AF65-F5344CB8AC3E}">
        <p14:creationId xmlns:p14="http://schemas.microsoft.com/office/powerpoint/2010/main" val="9602601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look at those</a:t>
            </a:r>
            <a:r>
              <a:rPr lang="en-US" baseline="0" dirty="0" smtClean="0"/>
              <a:t> stages again. How are these useful to mathematics teachers and districts? </a:t>
            </a:r>
          </a:p>
          <a:p>
            <a:r>
              <a:rPr lang="en-US" baseline="0" dirty="0" smtClean="0"/>
              <a:t>Remember, if you are interested in this, </a:t>
            </a:r>
            <a:r>
              <a:rPr lang="en-US" dirty="0" smtClean="0"/>
              <a:t>we will</a:t>
            </a:r>
            <a:r>
              <a:rPr lang="en-US" baseline="0" dirty="0" smtClean="0"/>
              <a:t> provide another web session on the use of the gloss, and remember, all participants in the Foundations of Algebra Summer Academies will receive a full day of </a:t>
            </a:r>
            <a:r>
              <a:rPr lang="en-US" baseline="0" dirty="0" err="1" smtClean="0"/>
              <a:t>GloSS</a:t>
            </a:r>
            <a:r>
              <a:rPr lang="en-US" baseline="0" dirty="0" smtClean="0"/>
              <a:t> and IKAN training.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24</a:t>
            </a:fld>
            <a:endParaRPr lang="en-US"/>
          </a:p>
        </p:txBody>
      </p:sp>
    </p:spTree>
    <p:extLst>
      <p:ext uri="{BB962C8B-B14F-4D97-AF65-F5344CB8AC3E}">
        <p14:creationId xmlns:p14="http://schemas.microsoft.com/office/powerpoint/2010/main" val="15992097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Forsyth County’s continuum.</a:t>
            </a:r>
            <a:r>
              <a:rPr lang="en-US" baseline="0" dirty="0" smtClean="0"/>
              <a:t> </a:t>
            </a:r>
          </a:p>
          <a:p>
            <a:r>
              <a:rPr lang="en-US" baseline="0" dirty="0" smtClean="0"/>
              <a:t>The grade level expectations for both the </a:t>
            </a:r>
            <a:r>
              <a:rPr lang="en-US" baseline="0" dirty="0" err="1" smtClean="0"/>
              <a:t>GloSS</a:t>
            </a:r>
            <a:r>
              <a:rPr lang="en-US" baseline="0" dirty="0" smtClean="0"/>
              <a:t> and IKAN are given to teachers for up to grade 5. . </a:t>
            </a:r>
          </a:p>
          <a:p>
            <a:endParaRPr lang="en-US" baseline="0" dirty="0" smtClean="0"/>
          </a:p>
        </p:txBody>
      </p:sp>
      <p:sp>
        <p:nvSpPr>
          <p:cNvPr id="4" name="Slide Number Placeholder 3"/>
          <p:cNvSpPr>
            <a:spLocks noGrp="1"/>
          </p:cNvSpPr>
          <p:nvPr>
            <p:ph type="sldNum" sz="quarter" idx="10"/>
          </p:nvPr>
        </p:nvSpPr>
        <p:spPr/>
        <p:txBody>
          <a:bodyPr/>
          <a:lstStyle/>
          <a:p>
            <a:fld id="{FAC2AFEA-CC21-4F87-9BAA-EBCA1B968935}" type="slidenum">
              <a:rPr lang="en-US" smtClean="0"/>
              <a:t>25</a:t>
            </a:fld>
            <a:endParaRPr lang="en-US"/>
          </a:p>
        </p:txBody>
      </p:sp>
    </p:spTree>
    <p:extLst>
      <p:ext uri="{BB962C8B-B14F-4D97-AF65-F5344CB8AC3E}">
        <p14:creationId xmlns:p14="http://schemas.microsoft.com/office/powerpoint/2010/main" val="19237179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Jefferson</a:t>
            </a:r>
            <a:r>
              <a:rPr lang="en-US" baseline="0" dirty="0" smtClean="0"/>
              <a:t> </a:t>
            </a:r>
            <a:r>
              <a:rPr lang="en-US" dirty="0" smtClean="0"/>
              <a:t>County’s continuum- this continuum</a:t>
            </a:r>
            <a:r>
              <a:rPr lang="en-US" baseline="0" dirty="0" smtClean="0"/>
              <a:t> goes through 7</a:t>
            </a:r>
            <a:r>
              <a:rPr lang="en-US" baseline="30000" dirty="0" smtClean="0"/>
              <a:t>th</a:t>
            </a:r>
            <a:r>
              <a:rPr lang="en-US" baseline="0" dirty="0" smtClean="0"/>
              <a:t> grade. </a:t>
            </a:r>
            <a:endParaRPr lang="en-US" dirty="0" smtClean="0"/>
          </a:p>
          <a:p>
            <a:r>
              <a:rPr lang="en-US" dirty="0" smtClean="0"/>
              <a:t>How might</a:t>
            </a:r>
            <a:r>
              <a:rPr lang="en-US" baseline="0" dirty="0" smtClean="0"/>
              <a:t> this prove useful?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26</a:t>
            </a:fld>
            <a:endParaRPr lang="en-US"/>
          </a:p>
        </p:txBody>
      </p:sp>
    </p:spTree>
    <p:extLst>
      <p:ext uri="{BB962C8B-B14F-4D97-AF65-F5344CB8AC3E}">
        <p14:creationId xmlns:p14="http://schemas.microsoft.com/office/powerpoint/2010/main" val="37687713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Henry County’s continuum. </a:t>
            </a:r>
          </a:p>
          <a:p>
            <a:r>
              <a:rPr lang="en-US" dirty="0" smtClean="0"/>
              <a:t>How might</a:t>
            </a:r>
            <a:r>
              <a:rPr lang="en-US" baseline="0" dirty="0" smtClean="0"/>
              <a:t> this prove useful? We can see by looking at these continuums, that students who are at Stage 5 are a cause for concern by 5</a:t>
            </a:r>
            <a:r>
              <a:rPr lang="en-US" baseline="30000" dirty="0" smtClean="0"/>
              <a:t>th</a:t>
            </a:r>
            <a:r>
              <a:rPr lang="en-US" baseline="0" dirty="0" smtClean="0"/>
              <a:t> grade. Wouldn’t it make sense to catch them there? </a:t>
            </a:r>
          </a:p>
          <a:p>
            <a:endParaRPr lang="en-US" baseline="0" dirty="0" smtClean="0"/>
          </a:p>
          <a:p>
            <a:r>
              <a:rPr lang="en-US" baseline="0" dirty="0" smtClean="0"/>
              <a:t>The following information is included with these stages for teacher, parent, and admin understanding: </a:t>
            </a:r>
          </a:p>
          <a:p>
            <a:r>
              <a:rPr lang="en-US" sz="1200" kern="1200" dirty="0" smtClean="0">
                <a:solidFill>
                  <a:schemeClr val="tx1"/>
                </a:solidFill>
                <a:effectLst/>
                <a:latin typeface="+mn-lt"/>
                <a:ea typeface="+mn-ea"/>
                <a:cs typeface="+mn-cs"/>
              </a:rPr>
              <a:t>The shaded stages in the diagrams above are an indication of the expected levels of achievement. The expectation is that by the end of the year the majority of students will be working at this level, with most of the accompanying knowledge known, and students close to being ready to work at the next stage. A range of achievement is normal and expected at each year level. These expectations, and the indications of when to consider students to be “At Risk”, “Cause for</a:t>
            </a:r>
          </a:p>
          <a:p>
            <a:r>
              <a:rPr lang="en-US" sz="1200" kern="1200" dirty="0" smtClean="0">
                <a:solidFill>
                  <a:schemeClr val="tx1"/>
                </a:solidFill>
                <a:effectLst/>
                <a:latin typeface="+mn-lt"/>
                <a:ea typeface="+mn-ea"/>
                <a:cs typeface="+mn-cs"/>
              </a:rPr>
              <a:t>Concern” or “High Achievers”, are a guide only. They are intended to assist principals and teachers in setting high, yet attainable expectations, and develop teaching and learning programs for all students at each year in their elementary and middle school. These expectations are for</a:t>
            </a:r>
          </a:p>
          <a:p>
            <a:r>
              <a:rPr lang="en-US" sz="1200" kern="1200" dirty="0" smtClean="0">
                <a:solidFill>
                  <a:schemeClr val="tx1"/>
                </a:solidFill>
                <a:effectLst/>
                <a:latin typeface="+mn-lt"/>
                <a:ea typeface="+mn-ea"/>
                <a:cs typeface="+mn-cs"/>
              </a:rPr>
              <a:t>schools with everything in place for numeracy teaching and learning. </a:t>
            </a:r>
            <a:r>
              <a:rPr lang="en-US" sz="1200" b="1" kern="1200" dirty="0" smtClean="0">
                <a:solidFill>
                  <a:schemeClr val="tx1"/>
                </a:solidFill>
                <a:effectLst/>
                <a:latin typeface="+mn-lt"/>
                <a:ea typeface="+mn-ea"/>
                <a:cs typeface="+mn-cs"/>
              </a:rPr>
              <a:t>Some schools take two years of professional development before everything is in place, others take longer</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Students rated as </a:t>
            </a:r>
            <a:r>
              <a:rPr lang="en-US" sz="1200" b="1" kern="1200" dirty="0" smtClean="0">
                <a:solidFill>
                  <a:schemeClr val="tx1"/>
                </a:solidFill>
                <a:effectLst/>
                <a:latin typeface="+mn-lt"/>
                <a:ea typeface="+mn-ea"/>
                <a:cs typeface="+mn-cs"/>
              </a:rPr>
              <a:t>“At Risk” </a:t>
            </a:r>
            <a:r>
              <a:rPr lang="en-US" sz="1200" kern="1200" dirty="0" smtClean="0">
                <a:solidFill>
                  <a:schemeClr val="tx1"/>
                </a:solidFill>
                <a:effectLst/>
                <a:latin typeface="+mn-lt"/>
                <a:ea typeface="+mn-ea"/>
                <a:cs typeface="+mn-cs"/>
              </a:rPr>
              <a:t>are those who are sufficiently below expectations that their future learning in mathematics is in jeopardy. Students rated “at risk” require special teaching and interventions, modified classroom programs, and extra support to continue their development and growth in the area of mathematics. The support required is likely to be beyond what can be reasonably expected from their classroom teacher alone.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Students rated as </a:t>
            </a:r>
            <a:r>
              <a:rPr lang="en-US" sz="1200" b="1" kern="1200" dirty="0" smtClean="0">
                <a:solidFill>
                  <a:schemeClr val="tx1"/>
                </a:solidFill>
                <a:effectLst/>
                <a:latin typeface="+mn-lt"/>
                <a:ea typeface="+mn-ea"/>
                <a:cs typeface="+mn-cs"/>
              </a:rPr>
              <a:t>“Cause for Concern” </a:t>
            </a:r>
            <a:r>
              <a:rPr lang="en-US" sz="1200" kern="1200" dirty="0" smtClean="0">
                <a:solidFill>
                  <a:schemeClr val="tx1"/>
                </a:solidFill>
                <a:effectLst/>
                <a:latin typeface="+mn-lt"/>
                <a:ea typeface="+mn-ea"/>
                <a:cs typeface="+mn-cs"/>
              </a:rPr>
              <a:t>are those who are below expectations. However, these students are at a stage where is it reasonable to expect classroom teachers to be able to move them to the expected stage, on grade level, by the end of the year.</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“High achievers” </a:t>
            </a:r>
            <a:r>
              <a:rPr lang="en-US" sz="1200" kern="1200" dirty="0" smtClean="0">
                <a:solidFill>
                  <a:schemeClr val="tx1"/>
                </a:solidFill>
                <a:effectLst/>
                <a:latin typeface="+mn-lt"/>
                <a:ea typeface="+mn-ea"/>
                <a:cs typeface="+mn-cs"/>
              </a:rPr>
              <a:t>are those students who are sufficiently above expectations that they may require special teaching, modified classroom programs and extra support to continue their development. The support required could be beyond what can be reasonably expected from the classroom teacher alone.</a:t>
            </a:r>
          </a:p>
          <a:p>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27</a:t>
            </a:fld>
            <a:endParaRPr lang="en-US"/>
          </a:p>
        </p:txBody>
      </p:sp>
    </p:spTree>
    <p:extLst>
      <p:ext uri="{BB962C8B-B14F-4D97-AF65-F5344CB8AC3E}">
        <p14:creationId xmlns:p14="http://schemas.microsoft.com/office/powerpoint/2010/main" val="37687713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30</a:t>
            </a:fld>
            <a:endParaRPr lang="en-US"/>
          </a:p>
        </p:txBody>
      </p:sp>
    </p:spTree>
    <p:extLst>
      <p:ext uri="{BB962C8B-B14F-4D97-AF65-F5344CB8AC3E}">
        <p14:creationId xmlns:p14="http://schemas.microsoft.com/office/powerpoint/2010/main" val="8889033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 for sharing</a:t>
            </a:r>
            <a:r>
              <a:rPr lang="en-US" baseline="0" dirty="0" smtClean="0"/>
              <a:t> this, Lya! You and your mathematics teachers/instructional leads have done some terrific work.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31</a:t>
            </a:fld>
            <a:endParaRPr lang="en-US"/>
          </a:p>
        </p:txBody>
      </p:sp>
    </p:spTree>
    <p:extLst>
      <p:ext uri="{BB962C8B-B14F-4D97-AF65-F5344CB8AC3E}">
        <p14:creationId xmlns:p14="http://schemas.microsoft.com/office/powerpoint/2010/main" val="888903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 are going</a:t>
            </a:r>
            <a:r>
              <a:rPr lang="en-US" baseline="0" dirty="0" smtClean="0"/>
              <a:t> to answer the following questions regarding the Individual Knowledge Assessment of Number, which you’ll hear referred to as the IKAN. </a:t>
            </a:r>
          </a:p>
          <a:p>
            <a:r>
              <a:rPr lang="en-US" baseline="0" dirty="0" smtClean="0"/>
              <a:t>Please save your questions until the end of the presentation, as they may be answered as we go along.” </a:t>
            </a:r>
            <a:br>
              <a:rPr lang="en-US" baseline="0" dirty="0" smtClean="0"/>
            </a:b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3</a:t>
            </a:fld>
            <a:endParaRPr lang="en-US"/>
          </a:p>
        </p:txBody>
      </p:sp>
    </p:spTree>
    <p:extLst>
      <p:ext uri="{BB962C8B-B14F-4D97-AF65-F5344CB8AC3E}">
        <p14:creationId xmlns:p14="http://schemas.microsoft.com/office/powerpoint/2010/main" val="41207569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C2AFEA-CC21-4F87-9BAA-EBCA1B968935}" type="slidenum">
              <a:rPr lang="en-US" smtClean="0"/>
              <a:t>32</a:t>
            </a:fld>
            <a:endParaRPr lang="en-US"/>
          </a:p>
        </p:txBody>
      </p:sp>
    </p:spTree>
    <p:extLst>
      <p:ext uri="{BB962C8B-B14F-4D97-AF65-F5344CB8AC3E}">
        <p14:creationId xmlns:p14="http://schemas.microsoft.com/office/powerpoint/2010/main" val="25081715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C2AFEA-CC21-4F87-9BAA-EBCA1B968935}" type="slidenum">
              <a:rPr lang="en-US" smtClean="0"/>
              <a:t>33</a:t>
            </a:fld>
            <a:endParaRPr lang="en-US"/>
          </a:p>
        </p:txBody>
      </p:sp>
    </p:spTree>
    <p:extLst>
      <p:ext uri="{BB962C8B-B14F-4D97-AF65-F5344CB8AC3E}">
        <p14:creationId xmlns:p14="http://schemas.microsoft.com/office/powerpoint/2010/main" val="4927276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34</a:t>
            </a:fld>
            <a:endParaRPr lang="en-US"/>
          </a:p>
        </p:txBody>
      </p:sp>
    </p:spTree>
    <p:extLst>
      <p:ext uri="{BB962C8B-B14F-4D97-AF65-F5344CB8AC3E}">
        <p14:creationId xmlns:p14="http://schemas.microsoft.com/office/powerpoint/2010/main" val="31870255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35</a:t>
            </a:fld>
            <a:endParaRPr lang="en-US"/>
          </a:p>
        </p:txBody>
      </p:sp>
    </p:spTree>
    <p:extLst>
      <p:ext uri="{BB962C8B-B14F-4D97-AF65-F5344CB8AC3E}">
        <p14:creationId xmlns:p14="http://schemas.microsoft.com/office/powerpoint/2010/main" val="2670566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36</a:t>
            </a:fld>
            <a:endParaRPr lang="en-US"/>
          </a:p>
        </p:txBody>
      </p:sp>
    </p:spTree>
    <p:extLst>
      <p:ext uri="{BB962C8B-B14F-4D97-AF65-F5344CB8AC3E}">
        <p14:creationId xmlns:p14="http://schemas.microsoft.com/office/powerpoint/2010/main" val="12043754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 all of the necessary links, documents,</a:t>
            </a:r>
            <a:r>
              <a:rPr lang="en-US" baseline="0" dirty="0" smtClean="0"/>
              <a:t> and this presentation will be posted on GADOE math page, GSO, and wikis shortly after this session.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37</a:t>
            </a:fld>
            <a:endParaRPr lang="en-US"/>
          </a:p>
        </p:txBody>
      </p:sp>
    </p:spTree>
    <p:extLst>
      <p:ext uri="{BB962C8B-B14F-4D97-AF65-F5344CB8AC3E}">
        <p14:creationId xmlns:p14="http://schemas.microsoft.com/office/powerpoint/2010/main" val="2424553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get right to administration of</a:t>
            </a:r>
            <a:r>
              <a:rPr lang="en-US" baseline="0" dirty="0" smtClean="0"/>
              <a:t> the IKAN. </a:t>
            </a:r>
          </a:p>
          <a:p>
            <a:r>
              <a:rPr lang="en-US" baseline="0" dirty="0" smtClean="0"/>
              <a:t>We’ll get to the what and why of the IKAN later in this session. </a:t>
            </a:r>
          </a:p>
          <a:p>
            <a:r>
              <a:rPr lang="en-US" baseline="0" dirty="0" smtClean="0"/>
              <a:t>Here is what’s needed to administer the IKAN.”</a:t>
            </a:r>
          </a:p>
          <a:p>
            <a:r>
              <a:rPr lang="en-US" baseline="0" dirty="0" smtClean="0"/>
              <a:t>READ TEXT ON SLIDE</a:t>
            </a:r>
          </a:p>
          <a:p>
            <a:r>
              <a:rPr lang="en-US" dirty="0" smtClean="0"/>
              <a:t>“All</a:t>
            </a:r>
            <a:r>
              <a:rPr lang="en-US" baseline="0" dirty="0" smtClean="0"/>
              <a:t> of these links, documents, and this presentation will be posted on the GADOE mathematics page and on the K-5, 6-8, and HS mathematics wikis shortly after this session is over. All can be downloaded to any computer. You can also find these documents and much, much more on the </a:t>
            </a:r>
            <a:r>
              <a:rPr lang="en-US" baseline="0" dirty="0" err="1" smtClean="0"/>
              <a:t>NZMaths</a:t>
            </a:r>
            <a:r>
              <a:rPr lang="en-US" baseline="0" dirty="0" smtClean="0"/>
              <a:t> website, under the Numeracy Project.</a:t>
            </a:r>
          </a:p>
          <a:p>
            <a:r>
              <a:rPr lang="en-US" baseline="0" dirty="0" smtClean="0"/>
              <a:t>Students (a group of students) may be given the IKAN in a computer lab, in a classroom using a projector attached to a computer, or using a </a:t>
            </a:r>
            <a:r>
              <a:rPr lang="en-US" baseline="0" dirty="0" err="1" smtClean="0"/>
              <a:t>smartboard</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4</a:t>
            </a:fld>
            <a:endParaRPr lang="en-US"/>
          </a:p>
        </p:txBody>
      </p:sp>
    </p:spTree>
    <p:extLst>
      <p:ext uri="{BB962C8B-B14F-4D97-AF65-F5344CB8AC3E}">
        <p14:creationId xmlns:p14="http://schemas.microsoft.com/office/powerpoint/2010/main" val="1381755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303213"/>
            <a:ext cx="2124075" cy="1592262"/>
          </a:xfrm>
        </p:spPr>
      </p:sp>
      <p:sp>
        <p:nvSpPr>
          <p:cNvPr id="3" name="Notes Placeholder 2"/>
          <p:cNvSpPr>
            <a:spLocks noGrp="1"/>
          </p:cNvSpPr>
          <p:nvPr>
            <p:ph type="body" idx="1"/>
          </p:nvPr>
        </p:nvSpPr>
        <p:spPr>
          <a:xfrm>
            <a:off x="304800" y="2047756"/>
            <a:ext cx="6324600" cy="6901696"/>
          </a:xfrm>
        </p:spPr>
        <p:txBody>
          <a:bodyPr>
            <a:noAutofit/>
          </a:bodyPr>
          <a:lstStyle/>
          <a:p>
            <a:r>
              <a:rPr lang="en-US" dirty="0" smtClean="0"/>
              <a:t>This is the sheet</a:t>
            </a:r>
            <a:r>
              <a:rPr lang="en-US" baseline="0" dirty="0" smtClean="0"/>
              <a:t> students will use to record their answers. Let’s take a moment to look at it before watching the video administration. </a:t>
            </a:r>
          </a:p>
          <a:p>
            <a:r>
              <a:rPr lang="en-US" baseline="0" dirty="0" smtClean="0"/>
              <a:t>Down the left side are 4 domains: Number Sequence and Order, Fractions, Place Value, Basic Facts. </a:t>
            </a:r>
          </a:p>
          <a:p>
            <a:r>
              <a:rPr lang="en-US" baseline="0" dirty="0" smtClean="0"/>
              <a:t>Across the top are 5 stages at which students operate as they progress in numeracy development. </a:t>
            </a:r>
          </a:p>
          <a:p>
            <a:r>
              <a:rPr lang="en-US" baseline="0" dirty="0" smtClean="0"/>
              <a:t>Stages preceding these, (and not measured by this assessment and thus not appearing on this document) are: Stage 0- Emergent, Stage 1- One-to One Counting, Stage 2- Counting from One on Materials, Stage 3- Counting from One by Imaging.  We hope students who are entering 9</a:t>
            </a:r>
            <a:r>
              <a:rPr lang="en-US" baseline="30000" dirty="0" smtClean="0"/>
              <a:t>th</a:t>
            </a:r>
            <a:r>
              <a:rPr lang="en-US" baseline="0" dirty="0" smtClean="0"/>
              <a:t> grade will be at least at Stage 3. We’ll discuss the stages further later in this session. </a:t>
            </a:r>
          </a:p>
          <a:p>
            <a:r>
              <a:rPr lang="en-US" baseline="0" dirty="0" smtClean="0"/>
              <a:t>Students write their name, their teachers name, their current grade, and the date at the top of the sheet. They answer the questions in sets or parts of 8 questions per part, writing their answers in the spaces provided beginning in the first column, and moving to the next column for the next part. You’ll notice when we look at the assessment in a moment, that the questions are organized so that each successive part requires more number knowledge than the preceding part, and that the questions are organized so that there are 2 questions in each part for each domain. So two questions on Number Sequence and Order, 2 on Fractions, 2 on Place Value, and two on Basic Facts. The cycle repeats in the next part. You’ll see the usefulness of this organizational structure when we score a student’s work. We are about to watch the assessment video, so if you’d like to play along, please number a paper 1-8 five times, creating 5 columns as you see above. Now you can record your answers as we watch and score your own numeracy understanding. We promise not to ask your score…</a:t>
            </a:r>
          </a:p>
          <a:p>
            <a:endParaRPr lang="en-US" baseline="0" dirty="0" smtClean="0"/>
          </a:p>
          <a:p>
            <a:r>
              <a:rPr lang="en-US" kern="1200" dirty="0" smtClean="0">
                <a:solidFill>
                  <a:schemeClr val="tx1"/>
                </a:solidFill>
                <a:effectLst/>
              </a:rPr>
              <a:t>Just a reminder: The written</a:t>
            </a:r>
            <a:r>
              <a:rPr lang="en-US" kern="1200" baseline="0" dirty="0" smtClean="0">
                <a:solidFill>
                  <a:schemeClr val="tx1"/>
                </a:solidFill>
                <a:effectLst/>
              </a:rPr>
              <a:t> </a:t>
            </a:r>
            <a:r>
              <a:rPr lang="en-US" kern="1200" dirty="0" smtClean="0">
                <a:solidFill>
                  <a:schemeClr val="tx1"/>
                </a:solidFill>
                <a:effectLst/>
              </a:rPr>
              <a:t>IKAN assessment identifies the knowledge stages students are operating at across four</a:t>
            </a:r>
            <a:r>
              <a:rPr lang="en-US" kern="1200" baseline="0" dirty="0" smtClean="0">
                <a:solidFill>
                  <a:schemeClr val="tx1"/>
                </a:solidFill>
                <a:effectLst/>
              </a:rPr>
              <a:t> </a:t>
            </a:r>
            <a:r>
              <a:rPr lang="en-US" kern="1200" dirty="0" smtClean="0">
                <a:solidFill>
                  <a:schemeClr val="tx1"/>
                </a:solidFill>
                <a:effectLst/>
              </a:rPr>
              <a:t>knowledge domains, known as the global knowledge stage. The IKAN </a:t>
            </a:r>
            <a:r>
              <a:rPr lang="en-US" i="1" kern="1200" dirty="0" smtClean="0">
                <a:solidFill>
                  <a:schemeClr val="tx1"/>
                </a:solidFill>
                <a:effectLst/>
              </a:rPr>
              <a:t>interview</a:t>
            </a:r>
            <a:r>
              <a:rPr lang="en-US" kern="1200" dirty="0" smtClean="0">
                <a:solidFill>
                  <a:schemeClr val="tx1"/>
                </a:solidFill>
                <a:effectLst/>
              </a:rPr>
              <a:t> (which we</a:t>
            </a:r>
            <a:r>
              <a:rPr lang="en-US" kern="1200" baseline="0" dirty="0" smtClean="0">
                <a:solidFill>
                  <a:schemeClr val="tx1"/>
                </a:solidFill>
                <a:effectLst/>
              </a:rPr>
              <a:t> are not discussing in this webinar)</a:t>
            </a:r>
            <a:r>
              <a:rPr lang="en-US" kern="1200" dirty="0" smtClean="0">
                <a:solidFill>
                  <a:schemeClr val="tx1"/>
                </a:solidFill>
                <a:effectLst/>
              </a:rPr>
              <a:t> is for students at the counting stages of the number framework</a:t>
            </a:r>
            <a:r>
              <a:rPr lang="en-US" kern="1200" baseline="0" dirty="0" smtClean="0">
                <a:solidFill>
                  <a:schemeClr val="tx1"/>
                </a:solidFill>
                <a:effectLst/>
              </a:rPr>
              <a:t> (stages 0-4)</a:t>
            </a:r>
            <a:r>
              <a:rPr lang="en-US" kern="1200" dirty="0" smtClean="0">
                <a:solidFill>
                  <a:schemeClr val="tx1"/>
                </a:solidFill>
                <a:effectLst/>
              </a:rPr>
              <a:t> It can be carried out formally in a one-on-one situation or in a small group setting. The IKAN interview assesses students ability to count, and</a:t>
            </a:r>
            <a:r>
              <a:rPr lang="en-US" kern="1200" baseline="0" dirty="0" smtClean="0">
                <a:solidFill>
                  <a:schemeClr val="tx1"/>
                </a:solidFill>
                <a:effectLst/>
              </a:rPr>
              <a:t> their ability to state backwards and forwards number sequence to </a:t>
            </a:r>
            <a:endParaRPr lang="en-US" kern="1200" dirty="0" smtClean="0">
              <a:solidFill>
                <a:schemeClr val="tx1"/>
              </a:solidFill>
              <a:effectLst/>
            </a:endParaRPr>
          </a:p>
          <a:p>
            <a:r>
              <a:rPr lang="en-US" kern="1200" dirty="0" smtClean="0">
                <a:solidFill>
                  <a:schemeClr val="tx1"/>
                </a:solidFill>
                <a:effectLst/>
              </a:rPr>
              <a:t>The IKAN written test (what we are</a:t>
            </a:r>
            <a:r>
              <a:rPr lang="en-US" kern="1200" baseline="0" dirty="0" smtClean="0">
                <a:solidFill>
                  <a:schemeClr val="tx1"/>
                </a:solidFill>
                <a:effectLst/>
              </a:rPr>
              <a:t> discussing today)</a:t>
            </a:r>
            <a:r>
              <a:rPr lang="en-US" kern="1200" dirty="0" smtClean="0">
                <a:solidFill>
                  <a:schemeClr val="tx1"/>
                </a:solidFill>
                <a:effectLst/>
              </a:rPr>
              <a:t> is for students at the part-whole stages of the number framework. </a:t>
            </a:r>
            <a:r>
              <a:rPr lang="en-US" b="0" i="0" kern="1200" dirty="0" smtClean="0">
                <a:solidFill>
                  <a:schemeClr val="tx1"/>
                </a:solidFill>
                <a:effectLst/>
              </a:rPr>
              <a:t> Stages 0-4 of the number framework all involve counting strategies.</a:t>
            </a:r>
          </a:p>
          <a:p>
            <a:r>
              <a:rPr lang="en-US" b="0" i="0" kern="1200" dirty="0" smtClean="0">
                <a:solidFill>
                  <a:schemeClr val="tx1"/>
                </a:solidFill>
                <a:effectLst/>
              </a:rPr>
              <a:t>Stages 5 to 8 of the Number Framework are known as the part-whole strategies. Instead of counting, students at these stages can see numbers not only as complete units but also as sub-dividable units. That is, they see a collection of 8 objects as both an “eight” but can also think of it as “1 and 7”, “2 and 6”, “3 and 5”, “4 and 4”. This is called part-whole thinking.</a:t>
            </a:r>
          </a:p>
          <a:p>
            <a:endParaRPr lang="en-US" b="0" i="0" kern="1200" dirty="0" smtClean="0">
              <a:solidFill>
                <a:schemeClr val="tx1"/>
              </a:solidFill>
              <a:effectLst/>
            </a:endParaRPr>
          </a:p>
          <a:p>
            <a:r>
              <a:rPr lang="en-US" kern="1200" dirty="0" smtClean="0">
                <a:solidFill>
                  <a:schemeClr val="tx1"/>
                </a:solidFill>
                <a:effectLst/>
              </a:rPr>
              <a:t>While IKAN informs what we know about a student's number knowledge, this assessment on its own is insufficient to give a full picture of a student's achievement in number. </a:t>
            </a:r>
            <a:endParaRPr lang="en-US" dirty="0"/>
          </a:p>
        </p:txBody>
      </p:sp>
      <p:sp>
        <p:nvSpPr>
          <p:cNvPr id="4" name="Slide Number Placeholder 3"/>
          <p:cNvSpPr>
            <a:spLocks noGrp="1"/>
          </p:cNvSpPr>
          <p:nvPr>
            <p:ph type="sldNum" sz="quarter" idx="10"/>
          </p:nvPr>
        </p:nvSpPr>
        <p:spPr/>
        <p:txBody>
          <a:bodyPr/>
          <a:lstStyle/>
          <a:p>
            <a:fld id="{8A11E3EB-2F72-4A71-93C1-EAA2C060A42C}" type="slidenum">
              <a:rPr lang="en-US" smtClean="0"/>
              <a:pPr/>
              <a:t>5</a:t>
            </a:fld>
            <a:endParaRPr lang="en-US"/>
          </a:p>
        </p:txBody>
      </p:sp>
    </p:spTree>
    <p:extLst>
      <p:ext uri="{BB962C8B-B14F-4D97-AF65-F5344CB8AC3E}">
        <p14:creationId xmlns:p14="http://schemas.microsoft.com/office/powerpoint/2010/main" val="1275614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the video and allow viewers to watch.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may have noticed</a:t>
            </a:r>
            <a:r>
              <a:rPr lang="en-US" baseline="0" dirty="0" smtClean="0"/>
              <a:t> that while the video moves quickly, students have time to write answers if the answer truly falls within knowledge/strategy automaticity for them rather than something they must compute using pencil and paper. There is no time for pencil and paper computation here. </a:t>
            </a:r>
            <a:r>
              <a:rPr lang="en-US" sz="1200" b="0" i="0" u="none" strike="noStrike" kern="1200" baseline="0" dirty="0" smtClean="0">
                <a:solidFill>
                  <a:schemeClr val="tx1"/>
                </a:solidFill>
                <a:latin typeface="+mn-lt"/>
                <a:ea typeface="+mn-ea"/>
                <a:cs typeface="+mn-cs"/>
              </a:rPr>
              <a:t>Also, bear in mind that automaticity with number knowledge occurs as a result of strategy development. The responses to most of these questions can’t be memorized, but if automaticity with various strategies has been reached, they responses are rapidly retrieved and answers are easily given. This is why the video must not be paused or stopped once the assessment has begun. </a:t>
            </a:r>
          </a:p>
          <a:p>
            <a:r>
              <a:rPr lang="en-US" sz="1200" kern="1200" dirty="0" smtClean="0">
                <a:solidFill>
                  <a:schemeClr val="tx1"/>
                </a:solidFill>
                <a:effectLst/>
                <a:latin typeface="+mn-lt"/>
                <a:ea typeface="+mn-ea"/>
                <a:cs typeface="+mn-cs"/>
              </a:rPr>
              <a:t>When students reach the point where they are unable to answer many of the questions in a section they may stop answering questions,</a:t>
            </a:r>
            <a:r>
              <a:rPr lang="en-US" sz="1200" kern="1200" baseline="0" dirty="0" smtClean="0">
                <a:solidFill>
                  <a:schemeClr val="tx1"/>
                </a:solidFill>
                <a:effectLst/>
                <a:latin typeface="+mn-lt"/>
                <a:ea typeface="+mn-ea"/>
                <a:cs typeface="+mn-cs"/>
              </a:rPr>
              <a:t> but encourage them to put a question mark if they don’t know the answer and to continue answering all of the questions as they are able. </a:t>
            </a:r>
            <a:r>
              <a:rPr lang="en-US" sz="1200" b="0" i="0" u="none" strike="noStrike" kern="1200" baseline="0" dirty="0" smtClean="0">
                <a:solidFill>
                  <a:schemeClr val="tx1"/>
                </a:solidFill>
                <a:latin typeface="+mn-lt"/>
                <a:ea typeface="+mn-ea"/>
                <a:cs typeface="+mn-cs"/>
              </a:rPr>
              <a:t>It is beneficial for students to continue through all the questions, as they may have strength in a knowledge domain which will be evident when marking the assessment. </a:t>
            </a:r>
          </a:p>
          <a:p>
            <a:r>
              <a:rPr lang="en-US" sz="1200" b="0" i="0" u="none" strike="noStrike" kern="1200" baseline="0" dirty="0" smtClean="0">
                <a:solidFill>
                  <a:schemeClr val="tx1"/>
                </a:solidFill>
                <a:effectLst/>
                <a:latin typeface="+mn-lt"/>
                <a:ea typeface="+mn-ea"/>
                <a:cs typeface="+mn-cs"/>
              </a:rPr>
              <a:t>Yes, the accent asking the questions is different from yours and mine, perhaps, but is very understandable.” </a:t>
            </a:r>
          </a:p>
          <a:p>
            <a:r>
              <a:rPr lang="en-US" sz="1200" b="0" i="0" u="none" strike="noStrike" kern="1200" baseline="0" dirty="0" smtClean="0">
                <a:solidFill>
                  <a:schemeClr val="tx1"/>
                </a:solidFill>
                <a:effectLst/>
                <a:latin typeface="+mn-lt"/>
                <a:ea typeface="+mn-ea"/>
                <a:cs typeface="+mn-cs"/>
              </a:rPr>
              <a:t>What did you notice about the types of questions? </a:t>
            </a:r>
          </a:p>
          <a:p>
            <a:r>
              <a:rPr lang="en-US" sz="1200" b="0" i="0" u="none" strike="noStrike" kern="1200" baseline="0" dirty="0" smtClean="0">
                <a:solidFill>
                  <a:schemeClr val="tx1"/>
                </a:solidFill>
                <a:effectLst/>
                <a:latin typeface="+mn-lt"/>
                <a:ea typeface="+mn-ea"/>
                <a:cs typeface="+mn-cs"/>
              </a:rPr>
              <a:t>Want to see how this looks in the classroom? Play </a:t>
            </a:r>
            <a:r>
              <a:rPr lang="en-US" sz="1200" b="0" i="0" u="none" strike="noStrike" kern="1200" baseline="0" dirty="0" err="1" smtClean="0">
                <a:solidFill>
                  <a:schemeClr val="tx1"/>
                </a:solidFill>
                <a:effectLst/>
                <a:latin typeface="+mn-lt"/>
                <a:ea typeface="+mn-ea"/>
                <a:cs typeface="+mn-cs"/>
              </a:rPr>
              <a:t>Jenise’s</a:t>
            </a:r>
            <a:r>
              <a:rPr lang="en-US" sz="1200" b="0" i="0" u="none" strike="noStrike" kern="1200" baseline="0" dirty="0" smtClean="0">
                <a:solidFill>
                  <a:schemeClr val="tx1"/>
                </a:solidFill>
                <a:effectLst/>
                <a:latin typeface="+mn-lt"/>
                <a:ea typeface="+mn-ea"/>
                <a:cs typeface="+mn-cs"/>
              </a:rPr>
              <a:t> video.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C2AFEA-CC21-4F87-9BAA-EBCA1B968935}" type="slidenum">
              <a:rPr lang="en-US" smtClean="0"/>
              <a:t>6</a:t>
            </a:fld>
            <a:endParaRPr lang="en-US"/>
          </a:p>
        </p:txBody>
      </p:sp>
    </p:spTree>
    <p:extLst>
      <p:ext uri="{BB962C8B-B14F-4D97-AF65-F5344CB8AC3E}">
        <p14:creationId xmlns:p14="http://schemas.microsoft.com/office/powerpoint/2010/main" val="3106275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 here’s the recording sheet, and after viewing</a:t>
            </a:r>
            <a:r>
              <a:rPr lang="en-US" baseline="0" dirty="0" smtClean="0"/>
              <a:t> the video, you should have an idea of how the item banks correspond to the recording sheet. </a:t>
            </a:r>
            <a:endParaRPr lang="en-US" dirty="0"/>
          </a:p>
        </p:txBody>
      </p:sp>
      <p:sp>
        <p:nvSpPr>
          <p:cNvPr id="4" name="Slide Number Placeholder 3"/>
          <p:cNvSpPr>
            <a:spLocks noGrp="1"/>
          </p:cNvSpPr>
          <p:nvPr>
            <p:ph type="sldNum" sz="quarter" idx="10"/>
          </p:nvPr>
        </p:nvSpPr>
        <p:spPr/>
        <p:txBody>
          <a:bodyPr/>
          <a:lstStyle/>
          <a:p>
            <a:fld id="{8A11E3EB-2F72-4A71-93C1-EAA2C060A42C}" type="slidenum">
              <a:rPr lang="en-US" smtClean="0"/>
              <a:pPr/>
              <a:t>7</a:t>
            </a:fld>
            <a:endParaRPr lang="en-US"/>
          </a:p>
        </p:txBody>
      </p:sp>
    </p:spTree>
    <p:extLst>
      <p:ext uri="{BB962C8B-B14F-4D97-AF65-F5344CB8AC3E}">
        <p14:creationId xmlns:p14="http://schemas.microsoft.com/office/powerpoint/2010/main" val="1275614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how does this get scored?</a:t>
            </a:r>
            <a:r>
              <a:rPr lang="en-US" baseline="0" dirty="0" smtClean="0"/>
              <a:t> Each of the four different IKAN forms (remember, there are four different forms. We just viewed Form 1) has its own corresponding answer sheet.” These sheets will also be posted along with all the other documents shortly after this session ends.”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8</a:t>
            </a:fld>
            <a:endParaRPr lang="en-US"/>
          </a:p>
        </p:txBody>
      </p:sp>
    </p:spTree>
    <p:extLst>
      <p:ext uri="{BB962C8B-B14F-4D97-AF65-F5344CB8AC3E}">
        <p14:creationId xmlns:p14="http://schemas.microsoft.com/office/powerpoint/2010/main" val="4014223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a:t>
            </a:r>
            <a:r>
              <a:rPr lang="en-US" baseline="0" dirty="0" smtClean="0"/>
              <a:t> the answer sheet for Form 1. Do you notice anything which you have questions about? Pay particular attention to the place value questions: numbers 5 and 6 in each bank. How might these correct responses change your teachers and student’s thinking?”</a:t>
            </a:r>
          </a:p>
          <a:p>
            <a:endParaRPr lang="en-US" baseline="0" dirty="0" smtClean="0"/>
          </a:p>
          <a:p>
            <a:endParaRPr lang="en-US" baseline="0" dirty="0" smtClean="0"/>
          </a:p>
          <a:p>
            <a:r>
              <a:rPr lang="en-US" baseline="0" dirty="0" smtClean="0"/>
              <a:t>What else do you notice? Why is stage 5 so critical? </a:t>
            </a:r>
          </a:p>
          <a:p>
            <a:r>
              <a:rPr lang="en-US" baseline="0" dirty="0" smtClean="0"/>
              <a:t>Let’s look at a scored student answer sheet. </a:t>
            </a:r>
            <a:endParaRPr lang="en-US" dirty="0"/>
          </a:p>
        </p:txBody>
      </p:sp>
      <p:sp>
        <p:nvSpPr>
          <p:cNvPr id="4" name="Slide Number Placeholder 3"/>
          <p:cNvSpPr>
            <a:spLocks noGrp="1"/>
          </p:cNvSpPr>
          <p:nvPr>
            <p:ph type="sldNum" sz="quarter" idx="10"/>
          </p:nvPr>
        </p:nvSpPr>
        <p:spPr/>
        <p:txBody>
          <a:bodyPr/>
          <a:lstStyle/>
          <a:p>
            <a:fld id="{FAC2AFEA-CC21-4F87-9BAA-EBCA1B968935}" type="slidenum">
              <a:rPr lang="en-US" smtClean="0"/>
              <a:t>9</a:t>
            </a:fld>
            <a:endParaRPr lang="en-US"/>
          </a:p>
        </p:txBody>
      </p:sp>
    </p:spTree>
    <p:extLst>
      <p:ext uri="{BB962C8B-B14F-4D97-AF65-F5344CB8AC3E}">
        <p14:creationId xmlns:p14="http://schemas.microsoft.com/office/powerpoint/2010/main" val="29054418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www.gadoe.org/"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stretch>
            <a:fillRect/>
          </a:stretch>
        </p:blipFill>
        <p:spPr>
          <a:xfrm>
            <a:off x="119105" y="1434648"/>
            <a:ext cx="8856454" cy="4537566"/>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7"/>
          <p:cNvSpPr/>
          <p:nvPr userDrawn="1"/>
        </p:nvSpPr>
        <p:spPr>
          <a:xfrm>
            <a:off x="0" y="6314359"/>
            <a:ext cx="9144000" cy="47542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defRPr>
            </a:lvl1pPr>
          </a:lstStyle>
          <a:p>
            <a:fld id="{4DAE6870-AD18-448A-9B2A-0EFE6DC7B06B}" type="datetime1">
              <a:rPr lang="en-US" smtClean="0">
                <a:solidFill>
                  <a:prstClr val="white"/>
                </a:solidFill>
              </a:rPr>
              <a:pPr/>
              <a:t>2/2/2016</a:t>
            </a:fld>
            <a:endParaRPr lang="en-US" dirty="0">
              <a:solidFill>
                <a:prstClr val="white"/>
              </a:solidFill>
            </a:endParaRPr>
          </a:p>
        </p:txBody>
      </p:sp>
      <p:sp>
        <p:nvSpPr>
          <p:cNvPr id="10"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solidFill>
                <a:prstClr val="white"/>
              </a:solidFill>
            </a:endParaRPr>
          </a:p>
        </p:txBody>
      </p:sp>
      <p:sp>
        <p:nvSpPr>
          <p:cNvPr id="11"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bg1"/>
                </a:solidFill>
              </a:defRPr>
            </a:lvl1pPr>
          </a:lstStyle>
          <a:p>
            <a:fld id="{B63E4CEF-BB1E-48C7-AE93-F39F6AA99AD7}" type="slidenum">
              <a:rPr lang="en-US" smtClean="0">
                <a:solidFill>
                  <a:prstClr val="white"/>
                </a:solidFill>
              </a:rPr>
              <a:pPr/>
              <a:t>‹#›</a:t>
            </a:fld>
            <a:endParaRPr lang="en-US" dirty="0">
              <a:solidFill>
                <a:prstClr val="white"/>
              </a:solidFill>
            </a:endParaRPr>
          </a:p>
        </p:txBody>
      </p:sp>
      <p:sp>
        <p:nvSpPr>
          <p:cNvPr id="12" name="Rectangle 11"/>
          <p:cNvSpPr/>
          <p:nvPr userDrawn="1"/>
        </p:nvSpPr>
        <p:spPr>
          <a:xfrm flipV="1">
            <a:off x="-16415" y="6236140"/>
            <a:ext cx="9160416" cy="51907"/>
          </a:xfrm>
          <a:prstGeom prst="rect">
            <a:avLst/>
          </a:prstGeom>
          <a:solidFill>
            <a:srgbClr val="EC0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6" name="Picture 15"/>
          <p:cNvPicPr>
            <a:picLocks noChangeAspect="1"/>
          </p:cNvPicPr>
          <p:nvPr userDrawn="1"/>
        </p:nvPicPr>
        <p:blipFill rotWithShape="1">
          <a:blip r:embed="rId3" cstate="print">
            <a:extLst>
              <a:ext uri="{28A0092B-C50C-407E-A947-70E740481C1C}">
                <a14:useLocalDpi xmlns:a14="http://schemas.microsoft.com/office/drawing/2010/main" val="0"/>
              </a:ext>
            </a:extLst>
          </a:blip>
          <a:srcRect b="19613"/>
          <a:stretch/>
        </p:blipFill>
        <p:spPr>
          <a:xfrm>
            <a:off x="6920613" y="50571"/>
            <a:ext cx="2212566" cy="946227"/>
          </a:xfrm>
          <a:prstGeom prst="rect">
            <a:avLst/>
          </a:prstGeom>
        </p:spPr>
      </p:pic>
      <p:sp>
        <p:nvSpPr>
          <p:cNvPr id="17" name="Date Placeholder 3"/>
          <p:cNvSpPr txBox="1">
            <a:spLocks/>
          </p:cNvSpPr>
          <p:nvPr userDrawn="1"/>
        </p:nvSpPr>
        <p:spPr>
          <a:xfrm>
            <a:off x="7206143" y="1019660"/>
            <a:ext cx="1927035" cy="644503"/>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b="1" dirty="0" smtClean="0">
                <a:solidFill>
                  <a:prstClr val="black">
                    <a:lumMod val="65000"/>
                    <a:lumOff val="35000"/>
                  </a:prstClr>
                </a:solidFill>
              </a:rPr>
              <a:t>Richard Woods, </a:t>
            </a:r>
          </a:p>
          <a:p>
            <a:pPr algn="r"/>
            <a:r>
              <a:rPr lang="en-US" sz="1000" b="1" dirty="0" smtClean="0">
                <a:solidFill>
                  <a:prstClr val="black">
                    <a:lumMod val="65000"/>
                    <a:lumOff val="35000"/>
                  </a:prstClr>
                </a:solidFill>
              </a:rPr>
              <a:t>Georgia’s School Superintendent</a:t>
            </a:r>
          </a:p>
          <a:p>
            <a:pPr algn="r"/>
            <a:r>
              <a:rPr lang="en-US" sz="1000" b="1" i="1" dirty="0" smtClean="0">
                <a:solidFill>
                  <a:prstClr val="black">
                    <a:lumMod val="65000"/>
                    <a:lumOff val="35000"/>
                  </a:prstClr>
                </a:solidFill>
              </a:rPr>
              <a:t>“Educating Georgia’s Future”</a:t>
            </a:r>
          </a:p>
          <a:p>
            <a:pPr algn="r"/>
            <a:r>
              <a:rPr lang="en-US" sz="1000" b="1" dirty="0" smtClean="0">
                <a:solidFill>
                  <a:prstClr val="black">
                    <a:lumMod val="65000"/>
                    <a:lumOff val="35000"/>
                  </a:prstClr>
                </a:solidFill>
                <a:hlinkClick r:id="rId4"/>
              </a:rPr>
              <a:t>gadoe.org</a:t>
            </a:r>
            <a:endParaRPr lang="en-US" sz="1000" b="1" dirty="0">
              <a:solidFill>
                <a:prstClr val="black">
                  <a:lumMod val="65000"/>
                  <a:lumOff val="35000"/>
                </a:prstClr>
              </a:solidFill>
            </a:endParaRPr>
          </a:p>
        </p:txBody>
      </p:sp>
    </p:spTree>
    <p:extLst>
      <p:ext uri="{BB962C8B-B14F-4D97-AF65-F5344CB8AC3E}">
        <p14:creationId xmlns:p14="http://schemas.microsoft.com/office/powerpoint/2010/main" val="1112040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gadoe.org/" TargetMode="Externa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19105" y="1434648"/>
            <a:ext cx="8856454" cy="4537566"/>
          </a:xfrm>
          <a:prstGeom prst="rect">
            <a:avLst/>
          </a:prstGeom>
        </p:spPr>
      </p:pic>
      <p:sp>
        <p:nvSpPr>
          <p:cNvPr id="8" name="Rectangle 7"/>
          <p:cNvSpPr/>
          <p:nvPr/>
        </p:nvSpPr>
        <p:spPr>
          <a:xfrm>
            <a:off x="0" y="6314359"/>
            <a:ext cx="9144000" cy="47542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603983" y="334016"/>
            <a:ext cx="631663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defRPr>
            </a:lvl1pPr>
          </a:lstStyle>
          <a:p>
            <a:fld id="{BF81D28A-6477-4EA0-9A4C-03300D2262AB}" type="datetime1">
              <a:rPr lang="en-US" smtClean="0">
                <a:solidFill>
                  <a:prstClr val="white"/>
                </a:solidFill>
              </a:rPr>
              <a:pPr/>
              <a:t>2/2/2016</a:t>
            </a:fld>
            <a:endParaRPr lang="en-US" dirty="0">
              <a:solidFill>
                <a:prstClr val="white"/>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bg1"/>
                </a:solidFill>
              </a:defRPr>
            </a:lvl1pPr>
          </a:lstStyle>
          <a:p>
            <a:fld id="{B63E4CEF-BB1E-48C7-AE93-F39F6AA99AD7}" type="slidenum">
              <a:rPr lang="en-US" smtClean="0">
                <a:solidFill>
                  <a:prstClr val="white"/>
                </a:solidFill>
              </a:rPr>
              <a:pPr/>
              <a:t>‹#›</a:t>
            </a:fld>
            <a:endParaRPr lang="en-US" dirty="0">
              <a:solidFill>
                <a:prstClr val="white"/>
              </a:solidFill>
            </a:endParaRPr>
          </a:p>
        </p:txBody>
      </p:sp>
      <p:sp>
        <p:nvSpPr>
          <p:cNvPr id="9" name="Rectangle 8"/>
          <p:cNvSpPr/>
          <p:nvPr/>
        </p:nvSpPr>
        <p:spPr>
          <a:xfrm flipV="1">
            <a:off x="-16415" y="6236140"/>
            <a:ext cx="9160416" cy="51907"/>
          </a:xfrm>
          <a:prstGeom prst="rect">
            <a:avLst/>
          </a:prstGeom>
          <a:solidFill>
            <a:srgbClr val="EC0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b="19613"/>
          <a:stretch/>
        </p:blipFill>
        <p:spPr>
          <a:xfrm>
            <a:off x="6920613" y="50571"/>
            <a:ext cx="2212566" cy="946227"/>
          </a:xfrm>
          <a:prstGeom prst="rect">
            <a:avLst/>
          </a:prstGeom>
        </p:spPr>
      </p:pic>
      <p:sp>
        <p:nvSpPr>
          <p:cNvPr id="13" name="Date Placeholder 3"/>
          <p:cNvSpPr txBox="1">
            <a:spLocks/>
          </p:cNvSpPr>
          <p:nvPr/>
        </p:nvSpPr>
        <p:spPr>
          <a:xfrm>
            <a:off x="7172587" y="1019660"/>
            <a:ext cx="1960591" cy="644503"/>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b="1" dirty="0" smtClean="0">
                <a:solidFill>
                  <a:prstClr val="black">
                    <a:lumMod val="65000"/>
                    <a:lumOff val="35000"/>
                  </a:prstClr>
                </a:solidFill>
              </a:rPr>
              <a:t>Richard Woods, </a:t>
            </a:r>
          </a:p>
          <a:p>
            <a:pPr algn="r"/>
            <a:r>
              <a:rPr lang="en-US" sz="1000" b="1" dirty="0" smtClean="0">
                <a:solidFill>
                  <a:prstClr val="black">
                    <a:lumMod val="65000"/>
                    <a:lumOff val="35000"/>
                  </a:prstClr>
                </a:solidFill>
              </a:rPr>
              <a:t>Georgia’s School Superintendent</a:t>
            </a:r>
          </a:p>
          <a:p>
            <a:pPr algn="r"/>
            <a:r>
              <a:rPr lang="en-US" sz="1000" b="1" i="1" dirty="0" smtClean="0">
                <a:solidFill>
                  <a:prstClr val="black">
                    <a:lumMod val="65000"/>
                    <a:lumOff val="35000"/>
                  </a:prstClr>
                </a:solidFill>
              </a:rPr>
              <a:t>“Educating Georgia’s Future”</a:t>
            </a:r>
          </a:p>
          <a:p>
            <a:pPr algn="r"/>
            <a:r>
              <a:rPr lang="en-US" sz="1000" b="1" dirty="0" smtClean="0">
                <a:solidFill>
                  <a:prstClr val="black">
                    <a:lumMod val="65000"/>
                    <a:lumOff val="35000"/>
                  </a:prstClr>
                </a:solidFill>
                <a:hlinkClick r:id="rId5"/>
              </a:rPr>
              <a:t>gadoe.org</a:t>
            </a:r>
            <a:endParaRPr lang="en-US" sz="1000" b="1" dirty="0">
              <a:solidFill>
                <a:prstClr val="black">
                  <a:lumMod val="65000"/>
                  <a:lumOff val="35000"/>
                </a:prstClr>
              </a:solidFill>
            </a:endParaRPr>
          </a:p>
        </p:txBody>
      </p:sp>
    </p:spTree>
    <p:extLst>
      <p:ext uri="{BB962C8B-B14F-4D97-AF65-F5344CB8AC3E}">
        <p14:creationId xmlns:p14="http://schemas.microsoft.com/office/powerpoint/2010/main" val="214998181"/>
      </p:ext>
    </p:extLst>
  </p:cSld>
  <p:clrMap bg1="lt1" tx1="dk1" bg2="lt2" tx2="dk2" accent1="accent1" accent2="accent2" accent3="accent3" accent4="accent4" accent5="accent5" accent6="accent6" hlink="hlink" folHlink="folHlink"/>
  <p:sldLayoutIdLst>
    <p:sldLayoutId id="2147483661" r:id="rId1"/>
  </p:sldLayoutIdLst>
  <p:hf hdr="0" ftr="0"/>
  <p:txStyles>
    <p:titleStyle>
      <a:lvl1pPr algn="l" defTabSz="914400" rtl="0" eaLnBrk="1" latinLnBrk="0" hangingPunct="1">
        <a:lnSpc>
          <a:spcPct val="90000"/>
        </a:lnSpc>
        <a:spcBef>
          <a:spcPct val="0"/>
        </a:spcBef>
        <a:buNone/>
        <a:defRPr sz="4400" b="1" kern="1200">
          <a:solidFill>
            <a:schemeClr val="tx1"/>
          </a:solidFill>
          <a:latin typeface="Arial Rounded MT Bold" panose="020F07040305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mailto:bkline@doe.k12.ga.us"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hyperlink" Target="mailto:swoodall@doe.k12.ga.us" TargetMode="External"/><Relationship Id="rId4" Type="http://schemas.openxmlformats.org/officeDocument/2006/relationships/hyperlink" Target="mailto:tgunn@doe.k12.ga.u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nzmaths.co.nz/sites/default/files/Numeracy/IKAN/IKANStudentAnswerSheet.pdf"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nzmaths.co.nz/ikan-form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nzmaths.co.nz/sites/default/files/Numeracy/IKAN/new/ikan1_audio.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hyperlink" Target="http://nzmaths.co.nz/sites/default/files/Numeracy/IKAN/new/ikan1_audio.mp4"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hyperlink" Target="https://drive.google.com/file/d/0B0S_r7_2OlzNeFI1a0FacGtPc1E/view?usp=sharin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nzmaths.co.nz/sites/default/files/Numeracy/IKAN/new/ikan1_audio.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092217" cy="961384"/>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447800"/>
            <a:ext cx="8763000" cy="4572000"/>
          </a:xfrm>
        </p:spPr>
        <p:txBody>
          <a:bodyPr>
            <a:normAutofit fontScale="92500" lnSpcReduction="10000"/>
          </a:bodyPr>
          <a:lstStyle/>
          <a:p>
            <a:pPr marL="0" indent="0" algn="ctr">
              <a:buNone/>
            </a:pPr>
            <a:r>
              <a:rPr lang="en-US" sz="5400" dirty="0" smtClean="0"/>
              <a:t>Welcome. Thanks for taking the time to join us today. </a:t>
            </a:r>
          </a:p>
          <a:p>
            <a:pPr marL="0" indent="0" algn="ctr">
              <a:buNone/>
            </a:pPr>
            <a:r>
              <a:rPr lang="en-US" sz="1800" dirty="0" smtClean="0">
                <a:solidFill>
                  <a:schemeClr val="tx1">
                    <a:lumMod val="50000"/>
                    <a:lumOff val="50000"/>
                  </a:schemeClr>
                </a:solidFill>
              </a:rPr>
              <a:t>The GADOE Mathematics Team:</a:t>
            </a:r>
          </a:p>
          <a:p>
            <a:pPr marL="0" indent="0" algn="ctr">
              <a:buNone/>
            </a:pPr>
            <a:r>
              <a:rPr lang="en-US" sz="2000" dirty="0" smtClean="0"/>
              <a:t>Sandi Woodall- Mathematics Program Manager</a:t>
            </a:r>
          </a:p>
          <a:p>
            <a:pPr marL="0" indent="0" algn="ctr">
              <a:buNone/>
            </a:pPr>
            <a:r>
              <a:rPr lang="en-US" sz="2000" dirty="0" smtClean="0"/>
              <a:t>Brooke Kline- Mathematics Program Specialist</a:t>
            </a:r>
          </a:p>
          <a:p>
            <a:pPr marL="0" indent="0" algn="ctr">
              <a:buNone/>
            </a:pPr>
            <a:r>
              <a:rPr lang="en-US" sz="2000" dirty="0" smtClean="0"/>
              <a:t>Turtle Toms- Mathematics Program Specialist</a:t>
            </a:r>
          </a:p>
          <a:p>
            <a:pPr marL="0" indent="0" algn="ctr">
              <a:buNone/>
            </a:pPr>
            <a:r>
              <a:rPr lang="en-US" sz="2000" dirty="0" smtClean="0">
                <a:solidFill>
                  <a:schemeClr val="tx1">
                    <a:lumMod val="50000"/>
                    <a:lumOff val="50000"/>
                  </a:schemeClr>
                </a:solidFill>
              </a:rPr>
              <a:t>Joined by Guest Speakers: </a:t>
            </a:r>
          </a:p>
          <a:p>
            <a:pPr marL="0" indent="0" algn="ctr">
              <a:buNone/>
            </a:pPr>
            <a:r>
              <a:rPr lang="en-US" sz="2000" dirty="0" smtClean="0"/>
              <a:t>Dr. Lya Snell, K-12 Mathematics Coordinator, Henry County Schools</a:t>
            </a:r>
          </a:p>
          <a:p>
            <a:pPr marL="0" indent="0" algn="ctr">
              <a:buNone/>
            </a:pPr>
            <a:r>
              <a:rPr lang="en-US" sz="2000" dirty="0" smtClean="0"/>
              <a:t>and</a:t>
            </a:r>
          </a:p>
          <a:p>
            <a:pPr marL="0" indent="0" algn="ctr">
              <a:buNone/>
            </a:pPr>
            <a:r>
              <a:rPr lang="en-US" sz="2000" dirty="0" smtClean="0"/>
              <a:t>Mike </a:t>
            </a:r>
            <a:r>
              <a:rPr lang="en-US" sz="2000" dirty="0" err="1" smtClean="0"/>
              <a:t>Wiernicki</a:t>
            </a:r>
            <a:r>
              <a:rPr lang="en-US" sz="2000" dirty="0" smtClean="0"/>
              <a:t>, Secondary Mathematics Teacher on Special Assignment, Henry County Schools</a:t>
            </a:r>
          </a:p>
        </p:txBody>
      </p:sp>
      <p:sp>
        <p:nvSpPr>
          <p:cNvPr id="6" name="Date Placeholder 5"/>
          <p:cNvSpPr>
            <a:spLocks noGrp="1"/>
          </p:cNvSpPr>
          <p:nvPr>
            <p:ph type="dt" sz="half" idx="2"/>
          </p:nvPr>
        </p:nvSpPr>
        <p:spPr/>
        <p:txBody>
          <a:bodyPr/>
          <a:lstStyle/>
          <a:p>
            <a:fld id="{494CCCB8-5C83-404E-A3A7-8BF440FEC32E}" type="datetime1">
              <a:rPr lang="en-US" smtClean="0">
                <a:solidFill>
                  <a:prstClr val="white"/>
                </a:solidFill>
              </a:rPr>
              <a:pPr/>
              <a:t>2/2/2016</a:t>
            </a:fld>
            <a:endParaRPr lang="en-US" dirty="0">
              <a:solidFill>
                <a:prstClr val="white"/>
              </a:solidFill>
            </a:endParaRPr>
          </a:p>
        </p:txBody>
      </p:sp>
      <p:sp>
        <p:nvSpPr>
          <p:cNvPr id="7" name="Slide Number Placeholder 6"/>
          <p:cNvSpPr>
            <a:spLocks noGrp="1"/>
          </p:cNvSpPr>
          <p:nvPr>
            <p:ph type="sldNum" sz="quarter" idx="4"/>
          </p:nvPr>
        </p:nvSpPr>
        <p:spPr/>
        <p:txBody>
          <a:bodyPr/>
          <a:lstStyle/>
          <a:p>
            <a:fld id="{B63E4CEF-BB1E-48C7-AE93-F39F6AA99AD7}" type="slidenum">
              <a:rPr lang="en-US" smtClean="0">
                <a:solidFill>
                  <a:prstClr val="white"/>
                </a:solidFill>
              </a:rPr>
              <a:pPr/>
              <a:t>1</a:t>
            </a:fld>
            <a:endParaRPr lang="en-US" dirty="0">
              <a:solidFill>
                <a:prstClr val="white"/>
              </a:solidFill>
            </a:endParaRPr>
          </a:p>
        </p:txBody>
      </p:sp>
    </p:spTree>
    <p:extLst>
      <p:ext uri="{BB962C8B-B14F-4D97-AF65-F5344CB8AC3E}">
        <p14:creationId xmlns:p14="http://schemas.microsoft.com/office/powerpoint/2010/main" val="741306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cstate="print"/>
          <a:srcRect/>
          <a:stretch>
            <a:fillRect/>
          </a:stretch>
        </p:blipFill>
        <p:spPr bwMode="auto">
          <a:xfrm rot="5400000">
            <a:off x="1143000" y="-1143001"/>
            <a:ext cx="6858000" cy="9144002"/>
          </a:xfrm>
          <a:prstGeom prst="rect">
            <a:avLst/>
          </a:prstGeom>
          <a:noFill/>
          <a:ln w="9525">
            <a:noFill/>
            <a:miter lim="800000"/>
            <a:headEnd/>
            <a:tailEnd/>
          </a:ln>
        </p:spPr>
      </p:pic>
      <p:sp>
        <p:nvSpPr>
          <p:cNvPr id="4" name="Oval 3"/>
          <p:cNvSpPr/>
          <p:nvPr/>
        </p:nvSpPr>
        <p:spPr>
          <a:xfrm>
            <a:off x="6705600" y="1000932"/>
            <a:ext cx="609600" cy="44686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267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0" y="27121"/>
            <a:ext cx="9144000" cy="6858001"/>
          </a:xfrm>
          <a:prstGeom prst="rect">
            <a:avLst/>
          </a:prstGeom>
          <a:noFill/>
          <a:ln w="9525">
            <a:noFill/>
            <a:miter lim="800000"/>
            <a:headEnd/>
            <a:tailEnd/>
          </a:ln>
        </p:spPr>
      </p:pic>
      <p:sp>
        <p:nvSpPr>
          <p:cNvPr id="2" name="Oval 1"/>
          <p:cNvSpPr/>
          <p:nvPr/>
        </p:nvSpPr>
        <p:spPr>
          <a:xfrm>
            <a:off x="6477000" y="1143000"/>
            <a:ext cx="381000" cy="29963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88703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Oval 2"/>
          <p:cNvSpPr/>
          <p:nvPr/>
        </p:nvSpPr>
        <p:spPr>
          <a:xfrm>
            <a:off x="6845731" y="1143000"/>
            <a:ext cx="381000" cy="29963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80379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Smiley Face 2"/>
          <p:cNvSpPr/>
          <p:nvPr/>
        </p:nvSpPr>
        <p:spPr>
          <a:xfrm>
            <a:off x="5715000" y="6096000"/>
            <a:ext cx="457200" cy="457200"/>
          </a:xfrm>
          <a:prstGeom prst="smileyF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Oval 3"/>
          <p:cNvSpPr/>
          <p:nvPr/>
        </p:nvSpPr>
        <p:spPr>
          <a:xfrm>
            <a:off x="6705600" y="1164956"/>
            <a:ext cx="533400" cy="29963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182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0" y="0"/>
            <a:ext cx="9144000" cy="6896948"/>
          </a:xfrm>
          <a:prstGeom prst="rect">
            <a:avLst/>
          </a:prstGeom>
          <a:noFill/>
          <a:ln w="9525">
            <a:noFill/>
            <a:miter lim="800000"/>
            <a:headEnd/>
            <a:tailEnd/>
          </a:ln>
        </p:spPr>
      </p:pic>
      <p:sp>
        <p:nvSpPr>
          <p:cNvPr id="3" name="Smiley Face 2"/>
          <p:cNvSpPr/>
          <p:nvPr/>
        </p:nvSpPr>
        <p:spPr>
          <a:xfrm>
            <a:off x="5638800" y="6147033"/>
            <a:ext cx="457200" cy="457200"/>
          </a:xfrm>
          <a:prstGeom prst="smileyF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Oval 3"/>
          <p:cNvSpPr/>
          <p:nvPr/>
        </p:nvSpPr>
        <p:spPr>
          <a:xfrm>
            <a:off x="6542222" y="1180454"/>
            <a:ext cx="381000" cy="29963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947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1"/>
            <a:ext cx="9144000" cy="6858000"/>
          </a:xfrm>
          <a:prstGeom prst="rect">
            <a:avLst/>
          </a:prstGeom>
          <a:noFill/>
          <a:ln w="9525">
            <a:noFill/>
            <a:miter lim="800000"/>
            <a:headEnd/>
            <a:tailEnd/>
          </a:ln>
        </p:spPr>
      </p:pic>
      <p:sp>
        <p:nvSpPr>
          <p:cNvPr id="3" name="Smiley Face 2"/>
          <p:cNvSpPr/>
          <p:nvPr/>
        </p:nvSpPr>
        <p:spPr>
          <a:xfrm>
            <a:off x="5715000" y="6248400"/>
            <a:ext cx="762000" cy="457200"/>
          </a:xfrm>
          <a:prstGeom prst="smileyF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Oval 3"/>
          <p:cNvSpPr/>
          <p:nvPr/>
        </p:nvSpPr>
        <p:spPr>
          <a:xfrm>
            <a:off x="6856708" y="999641"/>
            <a:ext cx="381000" cy="29963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071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lstStyle/>
          <a:p>
            <a:pPr marL="0" indent="0">
              <a:buNone/>
            </a:pPr>
            <a:r>
              <a:rPr lang="en-US" dirty="0" smtClean="0"/>
              <a:t>How is this information helpful? </a:t>
            </a:r>
            <a:endParaRPr lang="en-US" dirty="0">
              <a:solidFill>
                <a:srgbClr val="FF0000"/>
              </a:solidFill>
            </a:endParaRPr>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16</a:t>
            </a:fld>
            <a:endParaRPr lang="en-US" dirty="0"/>
          </a:p>
        </p:txBody>
      </p:sp>
    </p:spTree>
    <p:extLst>
      <p:ext uri="{BB962C8B-B14F-4D97-AF65-F5344CB8AC3E}">
        <p14:creationId xmlns:p14="http://schemas.microsoft.com/office/powerpoint/2010/main" val="3448576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4800" b="0"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IKAN &amp; </a:t>
            </a:r>
            <a:r>
              <a:rPr lang="en-US" sz="4800" b="0"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GloSS</a:t>
            </a:r>
            <a:endParaRPr lang="en-US" dirty="0"/>
          </a:p>
        </p:txBody>
      </p:sp>
      <p:sp>
        <p:nvSpPr>
          <p:cNvPr id="5" name="Rectangle 4"/>
          <p:cNvSpPr/>
          <p:nvPr/>
        </p:nvSpPr>
        <p:spPr>
          <a:xfrm>
            <a:off x="685800" y="990600"/>
            <a:ext cx="5715000" cy="369332"/>
          </a:xfrm>
          <a:prstGeom prst="rect">
            <a:avLst/>
          </a:prstGeom>
        </p:spPr>
        <p:txBody>
          <a:bodyPr wrap="square">
            <a:spAutoFit/>
          </a:bodyPr>
          <a:lstStyle/>
          <a:p>
            <a:r>
              <a:rPr lang="en-US" b="1" dirty="0" smtClean="0">
                <a:solidFill>
                  <a:srgbClr val="FFFF00"/>
                </a:solidFill>
              </a:rPr>
              <a:t>Assessing Computational Fluency &amp; Number Knowledge</a:t>
            </a:r>
            <a:endParaRPr lang="en-US" b="1" dirty="0">
              <a:solidFill>
                <a:srgbClr val="FFFF00"/>
              </a:solidFill>
            </a:endParaRPr>
          </a:p>
        </p:txBody>
      </p:sp>
      <p:pic>
        <p:nvPicPr>
          <p:cNvPr id="1026" name="Picture 2"/>
          <p:cNvPicPr>
            <a:picLocks noChangeAspect="1" noChangeArrowheads="1"/>
          </p:cNvPicPr>
          <p:nvPr/>
        </p:nvPicPr>
        <p:blipFill>
          <a:blip r:embed="rId3" cstate="print"/>
          <a:srcRect/>
          <a:stretch>
            <a:fillRect/>
          </a:stretch>
        </p:blipFill>
        <p:spPr bwMode="auto">
          <a:xfrm>
            <a:off x="22412" y="8965"/>
            <a:ext cx="9144000" cy="6890076"/>
          </a:xfrm>
          <a:prstGeom prst="rect">
            <a:avLst/>
          </a:prstGeom>
          <a:noFill/>
          <a:ln w="9525">
            <a:noFill/>
            <a:miter lim="800000"/>
            <a:headEnd/>
            <a:tailEnd/>
          </a:ln>
        </p:spPr>
      </p:pic>
    </p:spTree>
    <p:extLst>
      <p:ext uri="{BB962C8B-B14F-4D97-AF65-F5344CB8AC3E}">
        <p14:creationId xmlns:p14="http://schemas.microsoft.com/office/powerpoint/2010/main" val="1248166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normAutofit lnSpcReduction="10000"/>
          </a:bodyPr>
          <a:lstStyle/>
          <a:p>
            <a:pPr marL="0" indent="0">
              <a:buNone/>
            </a:pPr>
            <a:r>
              <a:rPr lang="en-US" i="1" dirty="0" smtClean="0">
                <a:solidFill>
                  <a:schemeClr val="tx1">
                    <a:lumMod val="50000"/>
                    <a:lumOff val="50000"/>
                  </a:schemeClr>
                </a:solidFill>
              </a:rPr>
              <a:t>How is the Individual Knowledge Assessment of Number (IKAN) useful?</a:t>
            </a:r>
          </a:p>
          <a:p>
            <a:pPr marL="0" indent="0">
              <a:buNone/>
            </a:pPr>
            <a:r>
              <a:rPr lang="en-US" dirty="0"/>
              <a:t>Next Steps for Grant? </a:t>
            </a:r>
          </a:p>
          <a:p>
            <a:pPr marL="0" indent="0">
              <a:buNone/>
            </a:pPr>
            <a:r>
              <a:rPr lang="en-US" i="1" dirty="0" smtClean="0">
                <a:solidFill>
                  <a:schemeClr val="tx1">
                    <a:lumMod val="50000"/>
                    <a:lumOff val="50000"/>
                  </a:schemeClr>
                </a:solidFill>
              </a:rPr>
              <a:t>Remember, the IKAN:</a:t>
            </a:r>
          </a:p>
          <a:p>
            <a:r>
              <a:rPr lang="en-US" dirty="0" smtClean="0"/>
              <a:t>Begins to help diagnose where gaps are in student numeracy. This is only part of the picture, however.</a:t>
            </a:r>
          </a:p>
          <a:p>
            <a:r>
              <a:rPr lang="en-US" dirty="0" smtClean="0"/>
              <a:t>Informs instructional decisions (student grouping, intervention, targeted instruction) moving forward, and may provide guidance for determining placement in Foundations of Algebra.  </a:t>
            </a:r>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18</a:t>
            </a:fld>
            <a:endParaRPr lang="en-US" dirty="0"/>
          </a:p>
        </p:txBody>
      </p:sp>
    </p:spTree>
    <p:extLst>
      <p:ext uri="{BB962C8B-B14F-4D97-AF65-F5344CB8AC3E}">
        <p14:creationId xmlns:p14="http://schemas.microsoft.com/office/powerpoint/2010/main" val="10044759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59193" y="195788"/>
            <a:ext cx="6768213" cy="1325563"/>
          </a:xfrm>
        </p:spPr>
        <p:txBody>
          <a:bodyPr>
            <a:normAutofit/>
          </a:bodyPr>
          <a:lstStyle/>
          <a:p>
            <a:r>
              <a:rPr lang="en-US" dirty="0"/>
              <a:t>Foundations of Algebra</a:t>
            </a:r>
          </a:p>
        </p:txBody>
      </p:sp>
      <p:sp>
        <p:nvSpPr>
          <p:cNvPr id="6" name="Content Placeholder 2"/>
          <p:cNvSpPr>
            <a:spLocks noGrp="1"/>
          </p:cNvSpPr>
          <p:nvPr>
            <p:ph idx="1"/>
          </p:nvPr>
        </p:nvSpPr>
        <p:spPr>
          <a:xfrm>
            <a:off x="218268" y="1544598"/>
            <a:ext cx="8229600" cy="4625609"/>
          </a:xfrm>
        </p:spPr>
        <p:txBody>
          <a:bodyPr/>
          <a:lstStyle/>
          <a:p>
            <a:r>
              <a:rPr lang="en-US" dirty="0" smtClean="0"/>
              <a:t>Next Steps for Grant? </a:t>
            </a:r>
          </a:p>
          <a:p>
            <a:pPr marL="0" indent="0">
              <a:buNone/>
            </a:pPr>
            <a:r>
              <a:rPr lang="en-US" dirty="0" smtClean="0"/>
              <a:t>Remember: </a:t>
            </a:r>
          </a:p>
        </p:txBody>
      </p:sp>
      <p:sp>
        <p:nvSpPr>
          <p:cNvPr id="8" name="Rectangle 7"/>
          <p:cNvSpPr/>
          <p:nvPr/>
        </p:nvSpPr>
        <p:spPr>
          <a:xfrm>
            <a:off x="685800" y="1175266"/>
            <a:ext cx="5715000" cy="369332"/>
          </a:xfrm>
          <a:prstGeom prst="rect">
            <a:avLst/>
          </a:prstGeom>
        </p:spPr>
        <p:txBody>
          <a:bodyPr wrap="square">
            <a:spAutoFit/>
          </a:bodyPr>
          <a:lstStyle/>
          <a:p>
            <a:endParaRPr lang="en-US" b="1" dirty="0">
              <a:solidFill>
                <a:schemeClr val="tx1">
                  <a:lumMod val="50000"/>
                  <a:lumOff val="50000"/>
                </a:schemeClr>
              </a:solidFill>
            </a:endParaRPr>
          </a:p>
        </p:txBody>
      </p:sp>
      <p:sp>
        <p:nvSpPr>
          <p:cNvPr id="2" name="Rounded Rectangle 1"/>
          <p:cNvSpPr/>
          <p:nvPr/>
        </p:nvSpPr>
        <p:spPr>
          <a:xfrm>
            <a:off x="3456768" y="2683790"/>
            <a:ext cx="1752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Number Sense</a:t>
            </a:r>
            <a:endParaRPr lang="en-US" dirty="0"/>
          </a:p>
        </p:txBody>
      </p:sp>
      <p:sp>
        <p:nvSpPr>
          <p:cNvPr id="9" name="Rounded Rectangle 8"/>
          <p:cNvSpPr/>
          <p:nvPr/>
        </p:nvSpPr>
        <p:spPr>
          <a:xfrm>
            <a:off x="5943600" y="5105400"/>
            <a:ext cx="1752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Number Strategy</a:t>
            </a:r>
            <a:endParaRPr lang="en-US" dirty="0"/>
          </a:p>
        </p:txBody>
      </p:sp>
      <p:sp>
        <p:nvSpPr>
          <p:cNvPr id="10" name="Rounded Rectangle 9"/>
          <p:cNvSpPr/>
          <p:nvPr/>
        </p:nvSpPr>
        <p:spPr>
          <a:xfrm>
            <a:off x="838200" y="5105400"/>
            <a:ext cx="1752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Number Knowledge</a:t>
            </a:r>
            <a:endParaRPr lang="en-US" dirty="0"/>
          </a:p>
        </p:txBody>
      </p:sp>
      <p:sp>
        <p:nvSpPr>
          <p:cNvPr id="12" name="Left-Right Arrow 11"/>
          <p:cNvSpPr/>
          <p:nvPr/>
        </p:nvSpPr>
        <p:spPr>
          <a:xfrm rot="19017841">
            <a:off x="1432499" y="4024833"/>
            <a:ext cx="2316601" cy="5250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Right Arrow 15"/>
          <p:cNvSpPr/>
          <p:nvPr/>
        </p:nvSpPr>
        <p:spPr>
          <a:xfrm rot="2581451">
            <a:off x="4920470" y="4024973"/>
            <a:ext cx="2316601" cy="5250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Right Arrow 16"/>
          <p:cNvSpPr/>
          <p:nvPr/>
        </p:nvSpPr>
        <p:spPr>
          <a:xfrm>
            <a:off x="2590801" y="5300097"/>
            <a:ext cx="3352800" cy="5250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Callout 13"/>
          <p:cNvSpPr/>
          <p:nvPr/>
        </p:nvSpPr>
        <p:spPr>
          <a:xfrm>
            <a:off x="7281620" y="1749255"/>
            <a:ext cx="1676400" cy="1848935"/>
          </a:xfrm>
          <a:prstGeom prst="wedgeEllipseCallout">
            <a:avLst>
              <a:gd name="adj1" fmla="val -98491"/>
              <a:gd name="adj2" fmla="val 31486"/>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1">
                    <a:lumMod val="75000"/>
                  </a:schemeClr>
                </a:solidFill>
              </a:rPr>
              <a:t>Thanks to Graham Fletcher for this graphic!</a:t>
            </a:r>
            <a:endParaRPr lang="en-US" dirty="0">
              <a:solidFill>
                <a:schemeClr val="accent1">
                  <a:lumMod val="75000"/>
                </a:schemeClr>
              </a:solidFill>
            </a:endParaRPr>
          </a:p>
        </p:txBody>
      </p:sp>
    </p:spTree>
    <p:extLst>
      <p:ext uri="{BB962C8B-B14F-4D97-AF65-F5344CB8AC3E}">
        <p14:creationId xmlns:p14="http://schemas.microsoft.com/office/powerpoint/2010/main" val="286218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092217" cy="961384"/>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447800"/>
            <a:ext cx="8763000" cy="4427538"/>
          </a:xfrm>
        </p:spPr>
        <p:txBody>
          <a:bodyPr/>
          <a:lstStyle/>
          <a:p>
            <a:pPr marL="0" indent="0" algn="ctr">
              <a:buNone/>
            </a:pPr>
            <a:r>
              <a:rPr lang="en-US" dirty="0" smtClean="0"/>
              <a:t>Suggested guidance for placing students in Foundations of Algebra:</a:t>
            </a:r>
          </a:p>
          <a:p>
            <a:pPr marL="514350" indent="-514350">
              <a:buFont typeface="+mj-lt"/>
              <a:buAutoNum type="arabicPeriod"/>
            </a:pPr>
            <a:r>
              <a:rPr lang="en-US" dirty="0" smtClean="0"/>
              <a:t>Previous CRCT scores- Did Not Meet in 5</a:t>
            </a:r>
            <a:r>
              <a:rPr lang="en-US" baseline="30000" dirty="0" smtClean="0"/>
              <a:t>th</a:t>
            </a:r>
            <a:r>
              <a:rPr lang="en-US" dirty="0" smtClean="0"/>
              <a:t>, 6</a:t>
            </a:r>
            <a:r>
              <a:rPr lang="en-US" baseline="30000" dirty="0" smtClean="0"/>
              <a:t>th</a:t>
            </a:r>
            <a:r>
              <a:rPr lang="en-US" dirty="0" smtClean="0"/>
              <a:t>, and 7</a:t>
            </a:r>
            <a:r>
              <a:rPr lang="en-US" baseline="30000" dirty="0" smtClean="0"/>
              <a:t>th</a:t>
            </a:r>
            <a:r>
              <a:rPr lang="en-US" dirty="0" smtClean="0"/>
              <a:t> grades </a:t>
            </a:r>
          </a:p>
          <a:p>
            <a:pPr marL="0" indent="0">
              <a:buNone/>
            </a:pPr>
            <a:r>
              <a:rPr lang="en-US" dirty="0" smtClean="0"/>
              <a:t>If students fall into this group, administer the IKAN. </a:t>
            </a:r>
          </a:p>
          <a:p>
            <a:pPr marL="514350" indent="-514350">
              <a:buFont typeface="+mj-lt"/>
              <a:buAutoNum type="arabicPeriod" startAt="2"/>
            </a:pPr>
            <a:r>
              <a:rPr lang="en-US" dirty="0" smtClean="0"/>
              <a:t>IKAN score- Stage 5 or lower.</a:t>
            </a:r>
          </a:p>
          <a:p>
            <a:pPr marL="0" indent="0">
              <a:buNone/>
            </a:pPr>
            <a:endParaRPr lang="en-US" dirty="0" smtClean="0"/>
          </a:p>
          <a:p>
            <a:pPr marL="0" indent="0">
              <a:buNone/>
            </a:pPr>
            <a:r>
              <a:rPr lang="en-US" i="1" dirty="0" smtClean="0"/>
              <a:t>This is simply suggested guidance. You and your team will always be most qualified to determine student needs. </a:t>
            </a:r>
          </a:p>
          <a:p>
            <a:pPr marL="0" indent="0">
              <a:buNone/>
            </a:pPr>
            <a:endParaRPr lang="en-US" dirty="0" smtClean="0">
              <a:solidFill>
                <a:srgbClr val="FF0000"/>
              </a:solidFill>
            </a:endParaRPr>
          </a:p>
        </p:txBody>
      </p:sp>
      <p:sp>
        <p:nvSpPr>
          <p:cNvPr id="6" name="Date Placeholder 5"/>
          <p:cNvSpPr>
            <a:spLocks noGrp="1"/>
          </p:cNvSpPr>
          <p:nvPr>
            <p:ph type="dt" sz="half" idx="2"/>
          </p:nvPr>
        </p:nvSpPr>
        <p:spPr/>
        <p:txBody>
          <a:bodyPr/>
          <a:lstStyle/>
          <a:p>
            <a:fld id="{494CCCB8-5C83-404E-A3A7-8BF440FEC32E}" type="datetime1">
              <a:rPr lang="en-US" smtClean="0">
                <a:solidFill>
                  <a:prstClr val="white"/>
                </a:solidFill>
              </a:rPr>
              <a:pPr/>
              <a:t>2/2/2016</a:t>
            </a:fld>
            <a:endParaRPr lang="en-US" dirty="0">
              <a:solidFill>
                <a:prstClr val="white"/>
              </a:solidFill>
            </a:endParaRPr>
          </a:p>
        </p:txBody>
      </p:sp>
      <p:sp>
        <p:nvSpPr>
          <p:cNvPr id="7" name="Slide Number Placeholder 6"/>
          <p:cNvSpPr>
            <a:spLocks noGrp="1"/>
          </p:cNvSpPr>
          <p:nvPr>
            <p:ph type="sldNum" sz="quarter" idx="4"/>
          </p:nvPr>
        </p:nvSpPr>
        <p:spPr/>
        <p:txBody>
          <a:bodyPr/>
          <a:lstStyle/>
          <a:p>
            <a:fld id="{B63E4CEF-BB1E-48C7-AE93-F39F6AA99AD7}" type="slidenum">
              <a:rPr lang="en-US" smtClean="0">
                <a:solidFill>
                  <a:prstClr val="white"/>
                </a:solidFill>
              </a:rPr>
              <a:pPr/>
              <a:t>2</a:t>
            </a:fld>
            <a:endParaRPr lang="en-US" dirty="0">
              <a:solidFill>
                <a:prstClr val="white"/>
              </a:solidFill>
            </a:endParaRPr>
          </a:p>
        </p:txBody>
      </p:sp>
    </p:spTree>
    <p:extLst>
      <p:ext uri="{BB962C8B-B14F-4D97-AF65-F5344CB8AC3E}">
        <p14:creationId xmlns:p14="http://schemas.microsoft.com/office/powerpoint/2010/main" val="39162004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4800" b="0"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IKAN &amp; </a:t>
            </a:r>
            <a:r>
              <a:rPr lang="en-US" sz="4800" b="0"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GloSS</a:t>
            </a:r>
            <a:endParaRPr lang="en-US" dirty="0"/>
          </a:p>
        </p:txBody>
      </p:sp>
      <p:sp>
        <p:nvSpPr>
          <p:cNvPr id="5" name="Rectangle 4"/>
          <p:cNvSpPr/>
          <p:nvPr/>
        </p:nvSpPr>
        <p:spPr>
          <a:xfrm>
            <a:off x="685800" y="990600"/>
            <a:ext cx="5715000" cy="369332"/>
          </a:xfrm>
          <a:prstGeom prst="rect">
            <a:avLst/>
          </a:prstGeom>
        </p:spPr>
        <p:txBody>
          <a:bodyPr wrap="square">
            <a:spAutoFit/>
          </a:bodyPr>
          <a:lstStyle/>
          <a:p>
            <a:r>
              <a:rPr lang="en-US" b="1" dirty="0" smtClean="0">
                <a:solidFill>
                  <a:srgbClr val="FFFF00"/>
                </a:solidFill>
              </a:rPr>
              <a:t>Assessing Computational Fluency &amp; Number Knowledge</a:t>
            </a:r>
            <a:endParaRPr lang="en-US" b="1" dirty="0">
              <a:solidFill>
                <a:srgbClr val="FFFF00"/>
              </a:solidFill>
            </a:endParaRPr>
          </a:p>
        </p:txBody>
      </p:sp>
      <p:pic>
        <p:nvPicPr>
          <p:cNvPr id="1026" name="Picture 2"/>
          <p:cNvPicPr>
            <a:picLocks noChangeAspect="1" noChangeArrowheads="1"/>
          </p:cNvPicPr>
          <p:nvPr/>
        </p:nvPicPr>
        <p:blipFill>
          <a:blip r:embed="rId3" cstate="print"/>
          <a:srcRect/>
          <a:stretch>
            <a:fillRect/>
          </a:stretch>
        </p:blipFill>
        <p:spPr bwMode="auto">
          <a:xfrm>
            <a:off x="0" y="0"/>
            <a:ext cx="9144000" cy="6890076"/>
          </a:xfrm>
          <a:prstGeom prst="rect">
            <a:avLst/>
          </a:prstGeom>
          <a:noFill/>
          <a:ln w="9525">
            <a:noFill/>
            <a:miter lim="800000"/>
            <a:headEnd/>
            <a:tailEnd/>
          </a:ln>
        </p:spPr>
      </p:pic>
    </p:spTree>
    <p:extLst>
      <p:ext uri="{BB962C8B-B14F-4D97-AF65-F5344CB8AC3E}">
        <p14:creationId xmlns:p14="http://schemas.microsoft.com/office/powerpoint/2010/main" val="1451827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lstStyle/>
          <a:p>
            <a:pPr marL="0" indent="0">
              <a:buNone/>
            </a:pPr>
            <a:r>
              <a:rPr lang="en-US" dirty="0" smtClean="0"/>
              <a:t>What about the Global Strategy Stages (</a:t>
            </a:r>
            <a:r>
              <a:rPr lang="en-US" dirty="0" err="1" smtClean="0"/>
              <a:t>GloSS</a:t>
            </a:r>
            <a:r>
              <a:rPr lang="en-US" dirty="0" smtClean="0"/>
              <a:t>)?</a:t>
            </a:r>
          </a:p>
          <a:p>
            <a:r>
              <a:rPr lang="en-US" dirty="0" smtClean="0"/>
              <a:t>The two diagnostics are meant to be used together. </a:t>
            </a:r>
          </a:p>
          <a:p>
            <a:r>
              <a:rPr lang="en-US" dirty="0" smtClean="0"/>
              <a:t>Foundations of Algebra courses are being developed with </a:t>
            </a:r>
            <a:r>
              <a:rPr lang="en-US" dirty="0" err="1" smtClean="0"/>
              <a:t>GloSS</a:t>
            </a:r>
            <a:r>
              <a:rPr lang="en-US" dirty="0" smtClean="0"/>
              <a:t>, IKAN, and Numeracy Project as integral parts. </a:t>
            </a:r>
          </a:p>
          <a:p>
            <a:r>
              <a:rPr lang="en-US" dirty="0" smtClean="0"/>
              <a:t>Using </a:t>
            </a:r>
            <a:r>
              <a:rPr lang="en-US" dirty="0" err="1" smtClean="0"/>
              <a:t>GloSS</a:t>
            </a:r>
            <a:r>
              <a:rPr lang="en-US" dirty="0" smtClean="0"/>
              <a:t> and IKAN data, teachers will be able to determine which strategies and what number knowledge a student has in order to strategically group, assign tasks, and intervene. </a:t>
            </a:r>
            <a:endParaRPr lang="en-US" dirty="0"/>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21</a:t>
            </a:fld>
            <a:endParaRPr lang="en-US" dirty="0"/>
          </a:p>
        </p:txBody>
      </p:sp>
    </p:spTree>
    <p:extLst>
      <p:ext uri="{BB962C8B-B14F-4D97-AF65-F5344CB8AC3E}">
        <p14:creationId xmlns:p14="http://schemas.microsoft.com/office/powerpoint/2010/main" val="7677643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4800" b="0"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IKAN &amp; </a:t>
            </a:r>
            <a:r>
              <a:rPr lang="en-US" sz="4800" b="0"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GloSS</a:t>
            </a:r>
            <a:endParaRPr lang="en-US" dirty="0"/>
          </a:p>
        </p:txBody>
      </p:sp>
      <p:sp>
        <p:nvSpPr>
          <p:cNvPr id="3" name="Content Placeholder 2"/>
          <p:cNvSpPr>
            <a:spLocks noGrp="1"/>
          </p:cNvSpPr>
          <p:nvPr>
            <p:ph idx="1"/>
          </p:nvPr>
        </p:nvSpPr>
        <p:spPr/>
        <p:txBody>
          <a:bodyPr/>
          <a:lstStyle/>
          <a:p>
            <a:r>
              <a:rPr lang="en-US" b="1" dirty="0" err="1" smtClean="0">
                <a:solidFill>
                  <a:schemeClr val="tx1">
                    <a:lumMod val="50000"/>
                    <a:lumOff val="50000"/>
                  </a:schemeClr>
                </a:solidFill>
              </a:rPr>
              <a:t>GloSS</a:t>
            </a:r>
            <a:endParaRPr lang="en-US" b="1" dirty="0" smtClean="0">
              <a:solidFill>
                <a:schemeClr val="tx1">
                  <a:lumMod val="50000"/>
                  <a:lumOff val="50000"/>
                </a:schemeClr>
              </a:solidFill>
            </a:endParaRPr>
          </a:p>
          <a:p>
            <a:pPr lvl="1"/>
            <a:r>
              <a:rPr lang="en-US" b="1" dirty="0" smtClean="0">
                <a:solidFill>
                  <a:schemeClr val="tx1">
                    <a:lumMod val="50000"/>
                    <a:lumOff val="50000"/>
                  </a:schemeClr>
                </a:solidFill>
              </a:rPr>
              <a:t>Glo</a:t>
            </a:r>
            <a:r>
              <a:rPr lang="en-US" dirty="0" smtClean="0"/>
              <a:t>bal </a:t>
            </a:r>
            <a:r>
              <a:rPr lang="en-US" b="1" dirty="0" smtClean="0">
                <a:solidFill>
                  <a:schemeClr val="tx1">
                    <a:lumMod val="50000"/>
                    <a:lumOff val="50000"/>
                  </a:schemeClr>
                </a:solidFill>
              </a:rPr>
              <a:t>S</a:t>
            </a:r>
            <a:r>
              <a:rPr lang="en-US" dirty="0" smtClean="0"/>
              <a:t>trategy </a:t>
            </a:r>
            <a:r>
              <a:rPr lang="en-US" b="1" dirty="0" smtClean="0">
                <a:solidFill>
                  <a:schemeClr val="tx1">
                    <a:lumMod val="50000"/>
                    <a:lumOff val="50000"/>
                  </a:schemeClr>
                </a:solidFill>
              </a:rPr>
              <a:t>S</a:t>
            </a:r>
            <a:r>
              <a:rPr lang="en-US" dirty="0" smtClean="0"/>
              <a:t>tage Assessment</a:t>
            </a:r>
          </a:p>
          <a:p>
            <a:pPr lvl="1"/>
            <a:r>
              <a:rPr lang="en-US" dirty="0" smtClean="0"/>
              <a:t>Assesses reasoning about computation and problem-solving strategies related to number &amp; operations</a:t>
            </a:r>
          </a:p>
          <a:p>
            <a:pPr lvl="1"/>
            <a:r>
              <a:rPr lang="en-US" dirty="0" smtClean="0"/>
              <a:t>Unit of analysis – stages of strategy development</a:t>
            </a:r>
          </a:p>
          <a:p>
            <a:pPr lvl="1"/>
            <a:r>
              <a:rPr lang="en-US" dirty="0" smtClean="0"/>
              <a:t>Interview format</a:t>
            </a:r>
          </a:p>
          <a:p>
            <a:pPr lvl="1"/>
            <a:r>
              <a:rPr lang="en-US" dirty="0" smtClean="0"/>
              <a:t>Results inform teaching practices related to strategies</a:t>
            </a:r>
          </a:p>
        </p:txBody>
      </p:sp>
      <p:sp>
        <p:nvSpPr>
          <p:cNvPr id="5" name="Rectangle 4"/>
          <p:cNvSpPr/>
          <p:nvPr/>
        </p:nvSpPr>
        <p:spPr>
          <a:xfrm>
            <a:off x="685800" y="1364694"/>
            <a:ext cx="5715000" cy="369332"/>
          </a:xfrm>
          <a:prstGeom prst="rect">
            <a:avLst/>
          </a:prstGeom>
        </p:spPr>
        <p:txBody>
          <a:bodyPr wrap="square">
            <a:spAutoFit/>
          </a:bodyPr>
          <a:lstStyle/>
          <a:p>
            <a:r>
              <a:rPr lang="en-US" b="1" dirty="0" smtClean="0">
                <a:solidFill>
                  <a:schemeClr val="tx1">
                    <a:lumMod val="50000"/>
                    <a:lumOff val="50000"/>
                  </a:schemeClr>
                </a:solidFill>
              </a:rPr>
              <a:t>Assessing Computational Fluency &amp; Number Knowledge</a:t>
            </a:r>
            <a:endParaRPr lang="en-US" b="1" dirty="0">
              <a:solidFill>
                <a:schemeClr val="tx1">
                  <a:lumMod val="50000"/>
                  <a:lumOff val="50000"/>
                </a:schemeClr>
              </a:solidFill>
            </a:endParaRPr>
          </a:p>
        </p:txBody>
      </p:sp>
    </p:spTree>
    <p:extLst>
      <p:ext uri="{BB962C8B-B14F-4D97-AF65-F5344CB8AC3E}">
        <p14:creationId xmlns:p14="http://schemas.microsoft.com/office/powerpoint/2010/main" val="24765377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4800" b="0"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IKAN &amp; </a:t>
            </a:r>
            <a:r>
              <a:rPr lang="en-US" sz="4800" b="0"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GloSS</a:t>
            </a:r>
            <a:endParaRPr lang="en-US" dirty="0"/>
          </a:p>
        </p:txBody>
      </p:sp>
      <p:sp>
        <p:nvSpPr>
          <p:cNvPr id="3" name="Content Placeholder 2"/>
          <p:cNvSpPr>
            <a:spLocks noGrp="1"/>
          </p:cNvSpPr>
          <p:nvPr>
            <p:ph idx="1"/>
          </p:nvPr>
        </p:nvSpPr>
        <p:spPr>
          <a:xfrm>
            <a:off x="457200" y="1775191"/>
            <a:ext cx="8229600" cy="5082809"/>
          </a:xfrm>
        </p:spPr>
        <p:txBody>
          <a:bodyPr>
            <a:normAutofit/>
          </a:bodyPr>
          <a:lstStyle/>
          <a:p>
            <a:r>
              <a:rPr lang="en-US" b="1" dirty="0" smtClean="0">
                <a:solidFill>
                  <a:schemeClr val="tx1">
                    <a:lumMod val="50000"/>
                    <a:lumOff val="50000"/>
                  </a:schemeClr>
                </a:solidFill>
              </a:rPr>
              <a:t>IKAN</a:t>
            </a:r>
            <a:r>
              <a:rPr lang="en-US" b="1" dirty="0" smtClean="0">
                <a:solidFill>
                  <a:srgbClr val="FFFF00"/>
                </a:solidFill>
              </a:rPr>
              <a:t>	</a:t>
            </a:r>
          </a:p>
          <a:p>
            <a:pPr lvl="1"/>
            <a:r>
              <a:rPr lang="en-US" b="1" dirty="0" smtClean="0">
                <a:solidFill>
                  <a:schemeClr val="tx1">
                    <a:lumMod val="50000"/>
                    <a:lumOff val="50000"/>
                  </a:schemeClr>
                </a:solidFill>
              </a:rPr>
              <a:t>I</a:t>
            </a:r>
            <a:r>
              <a:rPr lang="en-US" dirty="0" smtClean="0"/>
              <a:t>ndividual </a:t>
            </a:r>
            <a:r>
              <a:rPr lang="en-US" b="1" dirty="0" smtClean="0">
                <a:solidFill>
                  <a:schemeClr val="tx1">
                    <a:lumMod val="50000"/>
                    <a:lumOff val="50000"/>
                  </a:schemeClr>
                </a:solidFill>
              </a:rPr>
              <a:t>K</a:t>
            </a:r>
            <a:r>
              <a:rPr lang="en-US" dirty="0" smtClean="0"/>
              <a:t>nowledge </a:t>
            </a:r>
            <a:r>
              <a:rPr lang="en-US" b="1" dirty="0" smtClean="0">
                <a:solidFill>
                  <a:schemeClr val="tx1">
                    <a:lumMod val="50000"/>
                    <a:lumOff val="50000"/>
                  </a:schemeClr>
                </a:solidFill>
              </a:rPr>
              <a:t>A</a:t>
            </a:r>
            <a:r>
              <a:rPr lang="en-US" dirty="0" smtClean="0"/>
              <a:t>ssessment of </a:t>
            </a:r>
            <a:r>
              <a:rPr lang="en-US" b="1" dirty="0" smtClean="0">
                <a:solidFill>
                  <a:schemeClr val="tx1">
                    <a:lumMod val="50000"/>
                    <a:lumOff val="50000"/>
                  </a:schemeClr>
                </a:solidFill>
              </a:rPr>
              <a:t>N</a:t>
            </a:r>
            <a:r>
              <a:rPr lang="en-US" dirty="0" smtClean="0"/>
              <a:t>umeracy</a:t>
            </a:r>
          </a:p>
          <a:p>
            <a:pPr lvl="1"/>
            <a:r>
              <a:rPr lang="en-US" dirty="0" smtClean="0"/>
              <a:t>Assesses basic number knowledge in 4 domains</a:t>
            </a:r>
          </a:p>
          <a:p>
            <a:pPr lvl="2"/>
            <a:r>
              <a:rPr lang="en-US" dirty="0" smtClean="0"/>
              <a:t>Number Order &amp; Sequence</a:t>
            </a:r>
          </a:p>
          <a:p>
            <a:pPr lvl="2"/>
            <a:r>
              <a:rPr lang="en-US" dirty="0" smtClean="0"/>
              <a:t>Fractions</a:t>
            </a:r>
          </a:p>
          <a:p>
            <a:pPr lvl="2"/>
            <a:r>
              <a:rPr lang="en-US" dirty="0" smtClean="0"/>
              <a:t>Place Value</a:t>
            </a:r>
          </a:p>
          <a:p>
            <a:pPr lvl="2"/>
            <a:r>
              <a:rPr lang="en-US" dirty="0" smtClean="0"/>
              <a:t>Basic Facts</a:t>
            </a:r>
          </a:p>
          <a:p>
            <a:pPr lvl="1"/>
            <a:r>
              <a:rPr lang="en-US" dirty="0" smtClean="0"/>
              <a:t>2 versions based on </a:t>
            </a:r>
            <a:r>
              <a:rPr lang="en-US" dirty="0" err="1" smtClean="0"/>
              <a:t>GloSS</a:t>
            </a:r>
            <a:r>
              <a:rPr lang="en-US" dirty="0" smtClean="0"/>
              <a:t> results</a:t>
            </a:r>
          </a:p>
          <a:p>
            <a:pPr lvl="2"/>
            <a:r>
              <a:rPr lang="en-US" dirty="0" smtClean="0"/>
              <a:t>Counting Interview (stages 0-3)</a:t>
            </a:r>
          </a:p>
          <a:p>
            <a:pPr lvl="2"/>
            <a:r>
              <a:rPr lang="en-US" dirty="0" smtClean="0"/>
              <a:t>Written Assessment (stages 4-8)</a:t>
            </a:r>
          </a:p>
          <a:p>
            <a:pPr lvl="1"/>
            <a:endParaRPr lang="en-US" dirty="0" smtClean="0"/>
          </a:p>
        </p:txBody>
      </p:sp>
      <p:sp>
        <p:nvSpPr>
          <p:cNvPr id="5" name="Rectangle 4"/>
          <p:cNvSpPr/>
          <p:nvPr/>
        </p:nvSpPr>
        <p:spPr>
          <a:xfrm>
            <a:off x="685800" y="1165741"/>
            <a:ext cx="5715000" cy="369332"/>
          </a:xfrm>
          <a:prstGeom prst="rect">
            <a:avLst/>
          </a:prstGeom>
        </p:spPr>
        <p:txBody>
          <a:bodyPr wrap="square">
            <a:spAutoFit/>
          </a:bodyPr>
          <a:lstStyle/>
          <a:p>
            <a:r>
              <a:rPr lang="en-US" b="1" dirty="0" smtClean="0">
                <a:solidFill>
                  <a:schemeClr val="tx1">
                    <a:lumMod val="50000"/>
                    <a:lumOff val="50000"/>
                  </a:schemeClr>
                </a:solidFill>
              </a:rPr>
              <a:t>Assessing Computational Fluency &amp; Number Knowledge</a:t>
            </a:r>
            <a:endParaRPr lang="en-US" b="1" dirty="0">
              <a:solidFill>
                <a:schemeClr val="tx1">
                  <a:lumMod val="50000"/>
                  <a:lumOff val="50000"/>
                </a:schemeClr>
              </a:solidFill>
            </a:endParaRPr>
          </a:p>
        </p:txBody>
      </p:sp>
    </p:spTree>
    <p:extLst>
      <p:ext uri="{BB962C8B-B14F-4D97-AF65-F5344CB8AC3E}">
        <p14:creationId xmlns:p14="http://schemas.microsoft.com/office/powerpoint/2010/main" val="15350710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2270" y="67706"/>
            <a:ext cx="6316630" cy="1325563"/>
          </a:xfrm>
        </p:spPr>
        <p:txBody>
          <a:bodyPr/>
          <a:lstStyle/>
          <a:p>
            <a:r>
              <a:rPr lang="en-US" sz="4800" b="0"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IKAN &amp; </a:t>
            </a:r>
            <a:r>
              <a:rPr lang="en-US" sz="4800" b="0"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haroni" pitchFamily="2" charset="-79"/>
                <a:cs typeface="Aharoni" pitchFamily="2" charset="-79"/>
              </a:rPr>
              <a:t>GloSS</a:t>
            </a:r>
            <a:endParaRPr lang="en-US" dirty="0"/>
          </a:p>
        </p:txBody>
      </p:sp>
      <p:sp>
        <p:nvSpPr>
          <p:cNvPr id="3" name="Content Placeholder 2"/>
          <p:cNvSpPr>
            <a:spLocks noGrp="1"/>
          </p:cNvSpPr>
          <p:nvPr>
            <p:ph idx="1"/>
          </p:nvPr>
        </p:nvSpPr>
        <p:spPr>
          <a:xfrm>
            <a:off x="0" y="1393269"/>
            <a:ext cx="9144000" cy="4625609"/>
          </a:xfrm>
        </p:spPr>
        <p:txBody>
          <a:bodyPr/>
          <a:lstStyle/>
          <a:p>
            <a:r>
              <a:rPr lang="en-US" b="1" dirty="0" smtClean="0">
                <a:solidFill>
                  <a:schemeClr val="tx1">
                    <a:lumMod val="50000"/>
                    <a:lumOff val="50000"/>
                  </a:schemeClr>
                </a:solidFill>
              </a:rPr>
              <a:t>Understanding the </a:t>
            </a:r>
            <a:r>
              <a:rPr lang="en-US" b="1" dirty="0" err="1" smtClean="0">
                <a:solidFill>
                  <a:schemeClr val="tx1">
                    <a:lumMod val="50000"/>
                    <a:lumOff val="50000"/>
                  </a:schemeClr>
                </a:solidFill>
              </a:rPr>
              <a:t>GloSS</a:t>
            </a:r>
            <a:endParaRPr lang="en-US" b="1" dirty="0" smtClean="0">
              <a:solidFill>
                <a:schemeClr val="tx1">
                  <a:lumMod val="50000"/>
                  <a:lumOff val="50000"/>
                </a:schemeClr>
              </a:solidFill>
            </a:endParaRPr>
          </a:p>
          <a:p>
            <a:pPr lvl="1"/>
            <a:r>
              <a:rPr lang="en-US" dirty="0" smtClean="0"/>
              <a:t>Stages of development</a:t>
            </a:r>
          </a:p>
          <a:p>
            <a:pPr lvl="2"/>
            <a:r>
              <a:rPr lang="en-US" dirty="0" smtClean="0"/>
              <a:t>Counting </a:t>
            </a:r>
            <a:r>
              <a:rPr lang="en-US" b="1" dirty="0" smtClean="0">
                <a:solidFill>
                  <a:schemeClr val="tx1">
                    <a:lumMod val="50000"/>
                    <a:lumOff val="50000"/>
                  </a:schemeClr>
                </a:solidFill>
              </a:rPr>
              <a:t>(stages 0 – 4)</a:t>
            </a:r>
          </a:p>
          <a:p>
            <a:pPr lvl="2"/>
            <a:r>
              <a:rPr lang="en-US" dirty="0" smtClean="0"/>
              <a:t>Operations (additive/multiplicative/proportional)</a:t>
            </a:r>
            <a:r>
              <a:rPr lang="en-US" b="1" dirty="0" smtClean="0">
                <a:solidFill>
                  <a:srgbClr val="FFFF00"/>
                </a:solidFill>
              </a:rPr>
              <a:t> </a:t>
            </a:r>
            <a:r>
              <a:rPr lang="en-US" b="1" dirty="0" smtClean="0">
                <a:solidFill>
                  <a:schemeClr val="tx1">
                    <a:lumMod val="50000"/>
                    <a:lumOff val="50000"/>
                  </a:schemeClr>
                </a:solidFill>
              </a:rPr>
              <a:t>(stages 5 – 8)</a:t>
            </a:r>
            <a:endParaRPr lang="en-US" dirty="0">
              <a:solidFill>
                <a:schemeClr val="tx1">
                  <a:lumMod val="50000"/>
                  <a:lumOff val="50000"/>
                </a:schemeClr>
              </a:solidFill>
            </a:endParaRPr>
          </a:p>
        </p:txBody>
      </p:sp>
      <p:sp>
        <p:nvSpPr>
          <p:cNvPr id="5" name="Rectangle 4"/>
          <p:cNvSpPr/>
          <p:nvPr/>
        </p:nvSpPr>
        <p:spPr>
          <a:xfrm>
            <a:off x="304800" y="995362"/>
            <a:ext cx="5715000" cy="369332"/>
          </a:xfrm>
          <a:prstGeom prst="rect">
            <a:avLst/>
          </a:prstGeom>
        </p:spPr>
        <p:txBody>
          <a:bodyPr wrap="square">
            <a:spAutoFit/>
          </a:bodyPr>
          <a:lstStyle/>
          <a:p>
            <a:r>
              <a:rPr lang="en-US" b="1" dirty="0" smtClean="0">
                <a:solidFill>
                  <a:schemeClr val="tx1">
                    <a:lumMod val="50000"/>
                    <a:lumOff val="50000"/>
                  </a:schemeClr>
                </a:solidFill>
              </a:rPr>
              <a:t>Assessing Computational Fluency &amp; Number Knowledge</a:t>
            </a:r>
            <a:endParaRPr lang="en-US" b="1" dirty="0">
              <a:solidFill>
                <a:schemeClr val="tx1">
                  <a:lumMod val="50000"/>
                  <a:lumOff val="50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244677744"/>
              </p:ext>
            </p:extLst>
          </p:nvPr>
        </p:nvGraphicFramePr>
        <p:xfrm>
          <a:off x="152400" y="3276600"/>
          <a:ext cx="8877300" cy="1036320"/>
        </p:xfrm>
        <a:graphic>
          <a:graphicData uri="http://schemas.openxmlformats.org/drawingml/2006/table">
            <a:tbl>
              <a:tblPr firstRow="1" bandRow="1">
                <a:tableStyleId>{21E4AEA4-8DFA-4A89-87EB-49C32662AFE0}</a:tableStyleId>
              </a:tblPr>
              <a:tblGrid>
                <a:gridCol w="1219200"/>
                <a:gridCol w="1981200"/>
                <a:gridCol w="1676400"/>
                <a:gridCol w="1600200"/>
                <a:gridCol w="2400300"/>
              </a:tblGrid>
              <a:tr h="370840">
                <a:tc>
                  <a:txBody>
                    <a:bodyPr/>
                    <a:lstStyle/>
                    <a:p>
                      <a:pPr algn="ctr"/>
                      <a:r>
                        <a:rPr lang="en-US" sz="2400" dirty="0" smtClean="0"/>
                        <a:t>Stage 0</a:t>
                      </a:r>
                      <a:endParaRPr lang="en-US" sz="2400" b="1" dirty="0"/>
                    </a:p>
                  </a:txBody>
                  <a:tcPr/>
                </a:tc>
                <a:tc>
                  <a:txBody>
                    <a:bodyPr/>
                    <a:lstStyle/>
                    <a:p>
                      <a:pPr algn="ctr"/>
                      <a:r>
                        <a:rPr lang="en-US" sz="2400" dirty="0" smtClean="0"/>
                        <a:t>Stage 1</a:t>
                      </a:r>
                      <a:endParaRPr lang="en-US" sz="2400" b="1" dirty="0"/>
                    </a:p>
                  </a:txBody>
                  <a:tcPr/>
                </a:tc>
                <a:tc>
                  <a:txBody>
                    <a:bodyPr/>
                    <a:lstStyle/>
                    <a:p>
                      <a:pPr algn="ctr"/>
                      <a:r>
                        <a:rPr lang="en-US" sz="2400" dirty="0" smtClean="0"/>
                        <a:t>Stage 2</a:t>
                      </a:r>
                      <a:endParaRPr lang="en-US" sz="2400" b="1" dirty="0"/>
                    </a:p>
                  </a:txBody>
                  <a:tcPr/>
                </a:tc>
                <a:tc>
                  <a:txBody>
                    <a:bodyPr/>
                    <a:lstStyle/>
                    <a:p>
                      <a:pPr algn="ctr"/>
                      <a:r>
                        <a:rPr lang="en-US" sz="2400" dirty="0" smtClean="0"/>
                        <a:t>Stage 3</a:t>
                      </a:r>
                      <a:endParaRPr lang="en-US" sz="2400" b="1" dirty="0"/>
                    </a:p>
                  </a:txBody>
                  <a:tcPr/>
                </a:tc>
                <a:tc>
                  <a:txBody>
                    <a:bodyPr/>
                    <a:lstStyle/>
                    <a:p>
                      <a:pPr algn="ctr"/>
                      <a:r>
                        <a:rPr lang="en-US" sz="2400" dirty="0" smtClean="0"/>
                        <a:t>Stage 4</a:t>
                      </a:r>
                      <a:endParaRPr lang="en-US" sz="2400" b="1" dirty="0"/>
                    </a:p>
                  </a:txBody>
                  <a:tcPr/>
                </a:tc>
              </a:tr>
              <a:tr h="370840">
                <a:tc>
                  <a:txBody>
                    <a:bodyPr/>
                    <a:lstStyle/>
                    <a:p>
                      <a:pPr algn="ctr"/>
                      <a:r>
                        <a:rPr lang="en-US" sz="1600" dirty="0" smtClean="0"/>
                        <a:t>Emergent</a:t>
                      </a:r>
                      <a:endParaRPr lang="en-US" sz="1600" dirty="0"/>
                    </a:p>
                  </a:txBody>
                  <a:tcPr/>
                </a:tc>
                <a:tc>
                  <a:txBody>
                    <a:bodyPr/>
                    <a:lstStyle/>
                    <a:p>
                      <a:pPr algn="ctr"/>
                      <a:r>
                        <a:rPr lang="en-US" sz="1600" dirty="0" smtClean="0"/>
                        <a:t>One-to-one counting</a:t>
                      </a:r>
                      <a:endParaRPr lang="en-US" sz="1600" dirty="0"/>
                    </a:p>
                  </a:txBody>
                  <a:tcPr/>
                </a:tc>
                <a:tc>
                  <a:txBody>
                    <a:bodyPr/>
                    <a:lstStyle/>
                    <a:p>
                      <a:pPr algn="ctr"/>
                      <a:r>
                        <a:rPr lang="en-US" sz="1600" dirty="0" smtClean="0"/>
                        <a:t>Counting from 1 on materials</a:t>
                      </a:r>
                      <a:endParaRPr lang="en-US" sz="1600" dirty="0"/>
                    </a:p>
                  </a:txBody>
                  <a:tcPr/>
                </a:tc>
                <a:tc>
                  <a:txBody>
                    <a:bodyPr/>
                    <a:lstStyle/>
                    <a:p>
                      <a:pPr algn="ctr"/>
                      <a:r>
                        <a:rPr lang="en-US" sz="1600" dirty="0" smtClean="0"/>
                        <a:t>Counting from 1 by</a:t>
                      </a:r>
                      <a:r>
                        <a:rPr lang="en-US" sz="1600" baseline="0" dirty="0" smtClean="0"/>
                        <a:t> imaging</a:t>
                      </a:r>
                      <a:endParaRPr lang="en-US" sz="1600" dirty="0"/>
                    </a:p>
                  </a:txBody>
                  <a:tcPr/>
                </a:tc>
                <a:tc>
                  <a:txBody>
                    <a:bodyPr/>
                    <a:lstStyle/>
                    <a:p>
                      <a:pPr algn="ctr"/>
                      <a:r>
                        <a:rPr lang="en-US" sz="1600" dirty="0" smtClean="0"/>
                        <a:t>Advanced</a:t>
                      </a:r>
                      <a:r>
                        <a:rPr lang="en-US" sz="1600" baseline="0" dirty="0" smtClean="0"/>
                        <a:t> counting</a:t>
                      </a:r>
                      <a:endParaRPr lang="en-US" sz="1600" dirty="0"/>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6216666"/>
              </p:ext>
            </p:extLst>
          </p:nvPr>
        </p:nvGraphicFramePr>
        <p:xfrm>
          <a:off x="152400" y="4572000"/>
          <a:ext cx="8839200" cy="1097280"/>
        </p:xfrm>
        <a:graphic>
          <a:graphicData uri="http://schemas.openxmlformats.org/drawingml/2006/table">
            <a:tbl>
              <a:tblPr firstRow="1" bandRow="1">
                <a:tableStyleId>{93296810-A885-4BE3-A3E7-6D5BEEA58F35}</a:tableStyleId>
              </a:tblPr>
              <a:tblGrid>
                <a:gridCol w="1524000"/>
                <a:gridCol w="2133600"/>
                <a:gridCol w="2514600"/>
                <a:gridCol w="2667000"/>
              </a:tblGrid>
              <a:tr h="370840">
                <a:tc>
                  <a:txBody>
                    <a:bodyPr/>
                    <a:lstStyle/>
                    <a:p>
                      <a:pPr algn="ctr"/>
                      <a:r>
                        <a:rPr lang="en-US" sz="2400" dirty="0" smtClean="0"/>
                        <a:t>Stage 5</a:t>
                      </a:r>
                      <a:endParaRPr lang="en-US" sz="2400" b="1" dirty="0"/>
                    </a:p>
                  </a:txBody>
                  <a:tcPr/>
                </a:tc>
                <a:tc>
                  <a:txBody>
                    <a:bodyPr/>
                    <a:lstStyle/>
                    <a:p>
                      <a:pPr algn="ctr"/>
                      <a:r>
                        <a:rPr lang="en-US" sz="2400" dirty="0" smtClean="0"/>
                        <a:t>Stage 6</a:t>
                      </a:r>
                      <a:endParaRPr lang="en-US" sz="2400" b="1" dirty="0"/>
                    </a:p>
                  </a:txBody>
                  <a:tcPr/>
                </a:tc>
                <a:tc>
                  <a:txBody>
                    <a:bodyPr/>
                    <a:lstStyle/>
                    <a:p>
                      <a:pPr algn="ctr"/>
                      <a:r>
                        <a:rPr lang="en-US" sz="2400" dirty="0" smtClean="0"/>
                        <a:t>Stage 7</a:t>
                      </a:r>
                      <a:endParaRPr lang="en-US" sz="2400" b="1" dirty="0"/>
                    </a:p>
                  </a:txBody>
                  <a:tcPr/>
                </a:tc>
                <a:tc>
                  <a:txBody>
                    <a:bodyPr/>
                    <a:lstStyle/>
                    <a:p>
                      <a:pPr algn="ctr"/>
                      <a:r>
                        <a:rPr lang="en-US" sz="2400" dirty="0" smtClean="0"/>
                        <a:t>Stage 8</a:t>
                      </a:r>
                      <a:endParaRPr lang="en-US" sz="2400" b="1" dirty="0"/>
                    </a:p>
                  </a:txBody>
                  <a:tcPr/>
                </a:tc>
              </a:tr>
              <a:tr h="370840">
                <a:tc>
                  <a:txBody>
                    <a:bodyPr/>
                    <a:lstStyle/>
                    <a:p>
                      <a:pPr algn="ctr"/>
                      <a:r>
                        <a:rPr lang="en-US" dirty="0" smtClean="0"/>
                        <a:t>Early additive</a:t>
                      </a:r>
                      <a:endParaRPr lang="en-US" dirty="0"/>
                    </a:p>
                  </a:txBody>
                  <a:tcPr/>
                </a:tc>
                <a:tc>
                  <a:txBody>
                    <a:bodyPr/>
                    <a:lstStyle/>
                    <a:p>
                      <a:pPr algn="ctr"/>
                      <a:r>
                        <a:rPr lang="en-US" dirty="0" smtClean="0"/>
                        <a:t>Advanced</a:t>
                      </a:r>
                      <a:r>
                        <a:rPr lang="en-US" baseline="0" dirty="0" smtClean="0"/>
                        <a:t> additive/ Early multiplicative</a:t>
                      </a:r>
                      <a:endParaRPr lang="en-US" dirty="0"/>
                    </a:p>
                  </a:txBody>
                  <a:tcPr/>
                </a:tc>
                <a:tc>
                  <a:txBody>
                    <a:bodyPr/>
                    <a:lstStyle/>
                    <a:p>
                      <a:pPr algn="ctr"/>
                      <a:r>
                        <a:rPr lang="en-US" dirty="0" smtClean="0"/>
                        <a:t>Advanced</a:t>
                      </a:r>
                      <a:r>
                        <a:rPr lang="en-US" baseline="0" dirty="0" smtClean="0"/>
                        <a:t> multiplicative</a:t>
                      </a:r>
                      <a:endParaRPr lang="en-US" dirty="0"/>
                    </a:p>
                  </a:txBody>
                  <a:tcPr/>
                </a:tc>
                <a:tc>
                  <a:txBody>
                    <a:bodyPr/>
                    <a:lstStyle/>
                    <a:p>
                      <a:pPr algn="ctr"/>
                      <a:r>
                        <a:rPr lang="en-US" dirty="0" smtClean="0"/>
                        <a:t>Advanced proportional</a:t>
                      </a:r>
                      <a:endParaRPr lang="en-US" dirty="0"/>
                    </a:p>
                  </a:txBody>
                  <a:tcPr/>
                </a:tc>
              </a:tr>
            </a:tbl>
          </a:graphicData>
        </a:graphic>
      </p:graphicFrame>
    </p:spTree>
    <p:extLst>
      <p:ext uri="{BB962C8B-B14F-4D97-AF65-F5344CB8AC3E}">
        <p14:creationId xmlns:p14="http://schemas.microsoft.com/office/powerpoint/2010/main" val="38671440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3" cstate="print">
            <a:duotone>
              <a:prstClr val="black"/>
              <a:schemeClr val="accent1">
                <a:tint val="45000"/>
                <a:satMod val="400000"/>
              </a:schemeClr>
            </a:duotone>
          </a:blip>
          <a:srcRect/>
          <a:stretch>
            <a:fillRect/>
          </a:stretch>
        </p:blipFill>
        <p:spPr bwMode="auto">
          <a:xfrm>
            <a:off x="-58488" y="0"/>
            <a:ext cx="9259388" cy="6858000"/>
          </a:xfrm>
          <a:prstGeom prst="rect">
            <a:avLst/>
          </a:prstGeom>
          <a:noFill/>
          <a:ln w="9525">
            <a:noFill/>
            <a:miter lim="800000"/>
            <a:headEnd/>
            <a:tailEnd/>
          </a:ln>
        </p:spPr>
      </p:pic>
    </p:spTree>
    <p:extLst>
      <p:ext uri="{BB962C8B-B14F-4D97-AF65-F5344CB8AC3E}">
        <p14:creationId xmlns:p14="http://schemas.microsoft.com/office/powerpoint/2010/main" val="12270543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26</a:t>
            </a:fld>
            <a:endParaRPr lang="en-US" dirty="0">
              <a:solidFill>
                <a:prstClr val="white"/>
              </a:solidFill>
            </a:endParaRPr>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144000" cy="6477000"/>
          </a:xfrm>
        </p:spPr>
      </p:pic>
    </p:spTree>
    <p:extLst>
      <p:ext uri="{BB962C8B-B14F-4D97-AF65-F5344CB8AC3E}">
        <p14:creationId xmlns:p14="http://schemas.microsoft.com/office/powerpoint/2010/main" val="27825800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27</a:t>
            </a:fld>
            <a:endParaRPr lang="en-US" dirty="0">
              <a:solidFill>
                <a:prstClr val="white"/>
              </a:solidFill>
            </a:endParaRP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66" y="351047"/>
            <a:ext cx="9062634" cy="5927305"/>
          </a:xfrm>
        </p:spPr>
      </p:pic>
    </p:spTree>
    <p:extLst>
      <p:ext uri="{BB962C8B-B14F-4D97-AF65-F5344CB8AC3E}">
        <p14:creationId xmlns:p14="http://schemas.microsoft.com/office/powerpoint/2010/main" val="24271592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7092217" cy="1066800"/>
          </a:xfrm>
        </p:spPr>
        <p:txBody>
          <a:bodyPr/>
          <a:lstStyle/>
          <a:p>
            <a:r>
              <a:rPr lang="en-US" dirty="0" smtClean="0"/>
              <a:t>Let’s look at some data: </a:t>
            </a:r>
            <a:endParaRPr lang="en-US" dirty="0"/>
          </a:p>
        </p:txBody>
      </p:sp>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28</a:t>
            </a:fld>
            <a:endParaRPr lang="en-US" dirty="0">
              <a:solidFill>
                <a:prstClr val="white"/>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432210171"/>
              </p:ext>
            </p:extLst>
          </p:nvPr>
        </p:nvGraphicFramePr>
        <p:xfrm>
          <a:off x="533400" y="1676400"/>
          <a:ext cx="7886700" cy="3947958"/>
        </p:xfrm>
        <a:graphic>
          <a:graphicData uri="http://schemas.openxmlformats.org/drawingml/2006/table">
            <a:tbl>
              <a:tblPr firstRow="1" firstCol="1" bandRow="1">
                <a:tableStyleId>{5C22544A-7EE6-4342-B048-85BDC9FD1C3A}</a:tableStyleId>
              </a:tblPr>
              <a:tblGrid>
                <a:gridCol w="3908649"/>
                <a:gridCol w="3978051"/>
              </a:tblGrid>
              <a:tr h="1869625">
                <a:tc>
                  <a:txBody>
                    <a:bodyPr/>
                    <a:lstStyle/>
                    <a:p>
                      <a:pPr marL="0" marR="0" algn="ctr">
                        <a:spcBef>
                          <a:spcPts val="0"/>
                        </a:spcBef>
                        <a:spcAft>
                          <a:spcPts val="0"/>
                        </a:spcAft>
                      </a:pPr>
                      <a:r>
                        <a:rPr lang="en-US" sz="1800" u="sng" dirty="0">
                          <a:effectLst/>
                        </a:rPr>
                        <a:t>Year 1</a:t>
                      </a:r>
                      <a:endParaRPr lang="en-US" sz="1800" dirty="0">
                        <a:effectLst/>
                      </a:endParaRPr>
                    </a:p>
                    <a:p>
                      <a:pPr marL="0" marR="0" algn="ctr">
                        <a:spcBef>
                          <a:spcPts val="0"/>
                        </a:spcBef>
                        <a:spcAft>
                          <a:spcPts val="0"/>
                        </a:spcAft>
                      </a:pPr>
                      <a:r>
                        <a:rPr lang="en-US" sz="1800" dirty="0">
                          <a:effectLst/>
                        </a:rPr>
                        <a:t>(2012-2013)</a:t>
                      </a:r>
                    </a:p>
                    <a:p>
                      <a:pPr marL="0" marR="0">
                        <a:spcBef>
                          <a:spcPts val="0"/>
                        </a:spcBef>
                        <a:spcAft>
                          <a:spcPts val="0"/>
                        </a:spcAft>
                      </a:pPr>
                      <a:r>
                        <a:rPr lang="en-US" sz="1800" dirty="0">
                          <a:effectLst/>
                        </a:rPr>
                        <a:t>Textbook-driven classrooms AND </a:t>
                      </a:r>
                    </a:p>
                    <a:p>
                      <a:pPr marL="0" marR="0">
                        <a:spcBef>
                          <a:spcPts val="0"/>
                        </a:spcBef>
                        <a:spcAft>
                          <a:spcPts val="0"/>
                        </a:spcAft>
                      </a:pPr>
                      <a:r>
                        <a:rPr lang="en-US" sz="1800" dirty="0">
                          <a:effectLst/>
                        </a:rPr>
                        <a:t>ALEKS-driven and GRASP-supplemented interventions</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u="sng" dirty="0">
                          <a:effectLst/>
                        </a:rPr>
                        <a:t>Year 2</a:t>
                      </a:r>
                      <a:endParaRPr lang="en-US" sz="1800" dirty="0">
                        <a:effectLst/>
                      </a:endParaRPr>
                    </a:p>
                    <a:p>
                      <a:pPr marL="0" marR="0" algn="ctr">
                        <a:spcBef>
                          <a:spcPts val="0"/>
                        </a:spcBef>
                        <a:spcAft>
                          <a:spcPts val="0"/>
                        </a:spcAft>
                      </a:pPr>
                      <a:r>
                        <a:rPr lang="en-US" sz="1800" dirty="0">
                          <a:effectLst/>
                        </a:rPr>
                        <a:t>(2013-2014)</a:t>
                      </a:r>
                    </a:p>
                    <a:p>
                      <a:pPr marL="0" marR="0">
                        <a:spcBef>
                          <a:spcPts val="0"/>
                        </a:spcBef>
                        <a:spcAft>
                          <a:spcPts val="0"/>
                        </a:spcAft>
                      </a:pPr>
                      <a:r>
                        <a:rPr lang="en-US" sz="1800" dirty="0">
                          <a:effectLst/>
                        </a:rPr>
                        <a:t>CCGPS Frameworks-Driven Classrooms AND Numeracy Project interventions (no use of ALEKS or GRASP)</a:t>
                      </a:r>
                      <a:endParaRPr lang="en-US" sz="1800" dirty="0">
                        <a:effectLst/>
                        <a:latin typeface="Calibri"/>
                        <a:ea typeface="Calibri"/>
                        <a:cs typeface="Times New Roman"/>
                      </a:endParaRPr>
                    </a:p>
                  </a:txBody>
                  <a:tcPr marL="68580" marR="68580" marT="0" marB="0"/>
                </a:tc>
              </a:tr>
              <a:tr h="594881">
                <a:tc>
                  <a:txBody>
                    <a:bodyPr/>
                    <a:lstStyle/>
                    <a:p>
                      <a:pPr marL="0" marR="0">
                        <a:spcBef>
                          <a:spcPts val="0"/>
                        </a:spcBef>
                        <a:spcAft>
                          <a:spcPts val="0"/>
                        </a:spcAft>
                      </a:pPr>
                      <a:r>
                        <a:rPr lang="en-US" sz="1800">
                          <a:effectLst/>
                        </a:rPr>
                        <a:t>Results:  89.7% meets/exceeds</a:t>
                      </a:r>
                      <a:endParaRPr lang="en-US" sz="18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800" dirty="0">
                          <a:effectLst/>
                        </a:rPr>
                        <a:t>Results:  </a:t>
                      </a:r>
                      <a:r>
                        <a:rPr lang="en-US" sz="2400" dirty="0">
                          <a:effectLst/>
                        </a:rPr>
                        <a:t>94.7% </a:t>
                      </a:r>
                      <a:r>
                        <a:rPr lang="en-US" sz="1800" dirty="0">
                          <a:effectLst/>
                        </a:rPr>
                        <a:t>meets/exceeds</a:t>
                      </a:r>
                      <a:endParaRPr lang="en-US" sz="1800" dirty="0">
                        <a:effectLst/>
                        <a:latin typeface="Calibri"/>
                        <a:ea typeface="Calibri"/>
                        <a:cs typeface="Times New Roman"/>
                      </a:endParaRPr>
                    </a:p>
                  </a:txBody>
                  <a:tcPr marL="68580" marR="68580" marT="0" marB="0"/>
                </a:tc>
              </a:tr>
              <a:tr h="934812">
                <a:tc>
                  <a:txBody>
                    <a:bodyPr/>
                    <a:lstStyle/>
                    <a:p>
                      <a:pPr marL="0" marR="0">
                        <a:spcBef>
                          <a:spcPts val="0"/>
                        </a:spcBef>
                        <a:spcAft>
                          <a:spcPts val="0"/>
                        </a:spcAft>
                      </a:pPr>
                      <a:r>
                        <a:rPr lang="en-US" sz="1800">
                          <a:effectLst/>
                        </a:rPr>
                        <a:t>Growth:  71%   (142/200) </a:t>
                      </a:r>
                    </a:p>
                    <a:p>
                      <a:pPr marL="0" marR="0">
                        <a:spcBef>
                          <a:spcPts val="0"/>
                        </a:spcBef>
                        <a:spcAft>
                          <a:spcPts val="0"/>
                        </a:spcAft>
                      </a:pPr>
                      <a:r>
                        <a:rPr lang="en-US" sz="1800">
                          <a:effectLst/>
                        </a:rPr>
                        <a:t>  **lowest of all content areas</a:t>
                      </a:r>
                      <a:endParaRPr lang="en-US" sz="18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800" dirty="0">
                          <a:effectLst/>
                        </a:rPr>
                        <a:t>Growth:  70%</a:t>
                      </a:r>
                      <a:r>
                        <a:rPr lang="en-US" sz="1200" dirty="0">
                          <a:effectLst/>
                        </a:rPr>
                        <a:t>  </a:t>
                      </a:r>
                      <a:r>
                        <a:rPr lang="en-US" sz="1800" dirty="0">
                          <a:effectLst/>
                        </a:rPr>
                        <a:t>(139/199)  (% of students meeting typical/high growth) </a:t>
                      </a:r>
                      <a:endParaRPr lang="en-US" sz="1800" dirty="0">
                        <a:effectLst/>
                        <a:latin typeface="Calibri"/>
                        <a:ea typeface="Calibri"/>
                        <a:cs typeface="Times New Roman"/>
                      </a:endParaRPr>
                    </a:p>
                  </a:txBody>
                  <a:tcPr marL="68580" marR="68580" marT="0" marB="0"/>
                </a:tc>
              </a:tr>
              <a:tr h="486882">
                <a:tc>
                  <a:txBody>
                    <a:bodyPr/>
                    <a:lstStyle/>
                    <a:p>
                      <a:pPr marL="0" marR="0">
                        <a:spcBef>
                          <a:spcPts val="0"/>
                        </a:spcBef>
                        <a:spcAft>
                          <a:spcPts val="0"/>
                        </a:spcAft>
                      </a:pPr>
                      <a:r>
                        <a:rPr lang="en-US" sz="1800" dirty="0">
                          <a:effectLst/>
                        </a:rPr>
                        <a:t>Achievement Gap Change:  Score of 1 on rubric</a:t>
                      </a:r>
                      <a:endParaRPr lang="en-US" sz="18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800" dirty="0">
                          <a:effectLst/>
                        </a:rPr>
                        <a:t>Achievement Gap Change: Score of 2 on rubric</a:t>
                      </a:r>
                      <a:endParaRPr lang="en-US" sz="1800" dirty="0">
                        <a:effectLst/>
                        <a:latin typeface="Calibri"/>
                        <a:ea typeface="Calibri"/>
                        <a:cs typeface="Times New Roman"/>
                      </a:endParaRPr>
                    </a:p>
                  </a:txBody>
                  <a:tcPr marL="68580" marR="68580" marT="0" marB="0"/>
                </a:tc>
              </a:tr>
            </a:tbl>
          </a:graphicData>
        </a:graphic>
      </p:graphicFrame>
      <p:sp>
        <p:nvSpPr>
          <p:cNvPr id="9" name="Rectangle 1"/>
          <p:cNvSpPr>
            <a:spLocks noChangeArrowheads="1"/>
          </p:cNvSpPr>
          <p:nvPr/>
        </p:nvSpPr>
        <p:spPr bwMode="auto">
          <a:xfrm>
            <a:off x="152400" y="5037639"/>
            <a:ext cx="223138" cy="13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r>
            <a:br>
              <a:rPr kumimoji="0" lang="en-US" alt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9"/>
          <p:cNvSpPr/>
          <p:nvPr/>
        </p:nvSpPr>
        <p:spPr>
          <a:xfrm>
            <a:off x="609600" y="2514600"/>
            <a:ext cx="2362200" cy="1905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486400" y="2819400"/>
            <a:ext cx="1524000" cy="208428"/>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19953" y="1078468"/>
            <a:ext cx="1091966" cy="369332"/>
          </a:xfrm>
          <a:prstGeom prst="rect">
            <a:avLst/>
          </a:prstGeom>
          <a:noFill/>
        </p:spPr>
        <p:txBody>
          <a:bodyPr wrap="none" rtlCol="0">
            <a:spAutoFit/>
          </a:bodyPr>
          <a:lstStyle/>
          <a:p>
            <a:r>
              <a:rPr lang="en-US" dirty="0" smtClean="0"/>
              <a:t>School 1: </a:t>
            </a:r>
            <a:endParaRPr lang="en-US" dirty="0"/>
          </a:p>
        </p:txBody>
      </p:sp>
    </p:spTree>
    <p:extLst>
      <p:ext uri="{BB962C8B-B14F-4D97-AF65-F5344CB8AC3E}">
        <p14:creationId xmlns:p14="http://schemas.microsoft.com/office/powerpoint/2010/main" val="31024678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7092217" cy="1066800"/>
          </a:xfrm>
        </p:spPr>
        <p:txBody>
          <a:bodyPr/>
          <a:lstStyle/>
          <a:p>
            <a:r>
              <a:rPr lang="en-US" dirty="0" smtClean="0"/>
              <a:t>Let’s look at some data: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53192999"/>
              </p:ext>
            </p:extLst>
          </p:nvPr>
        </p:nvGraphicFramePr>
        <p:xfrm>
          <a:off x="533400" y="1600200"/>
          <a:ext cx="7886700" cy="4223648"/>
        </p:xfrm>
        <a:graphic>
          <a:graphicData uri="http://schemas.openxmlformats.org/drawingml/2006/table">
            <a:tbl>
              <a:tblPr firstRow="1" firstCol="1" bandRow="1">
                <a:tableStyleId>{5C22544A-7EE6-4342-B048-85BDC9FD1C3A}</a:tableStyleId>
              </a:tblPr>
              <a:tblGrid>
                <a:gridCol w="3908649"/>
                <a:gridCol w="3978051"/>
              </a:tblGrid>
              <a:tr h="1454713">
                <a:tc>
                  <a:txBody>
                    <a:bodyPr/>
                    <a:lstStyle/>
                    <a:p>
                      <a:pPr marL="0" marR="0" algn="ctr">
                        <a:spcBef>
                          <a:spcPts val="0"/>
                        </a:spcBef>
                        <a:spcAft>
                          <a:spcPts val="0"/>
                        </a:spcAft>
                      </a:pPr>
                      <a:r>
                        <a:rPr lang="en-US" sz="1600" u="sng" dirty="0">
                          <a:effectLst/>
                        </a:rPr>
                        <a:t>Year 1</a:t>
                      </a:r>
                      <a:endParaRPr lang="en-US" sz="1600" dirty="0">
                        <a:effectLst/>
                      </a:endParaRPr>
                    </a:p>
                    <a:p>
                      <a:pPr marL="0" marR="0" algn="ctr">
                        <a:spcBef>
                          <a:spcPts val="0"/>
                        </a:spcBef>
                        <a:spcAft>
                          <a:spcPts val="0"/>
                        </a:spcAft>
                      </a:pPr>
                      <a:r>
                        <a:rPr lang="en-US" sz="1600" dirty="0">
                          <a:effectLst/>
                        </a:rPr>
                        <a:t>(2012-2013)</a:t>
                      </a:r>
                    </a:p>
                    <a:p>
                      <a:pPr marL="0" marR="0">
                        <a:spcBef>
                          <a:spcPts val="0"/>
                        </a:spcBef>
                        <a:spcAft>
                          <a:spcPts val="0"/>
                        </a:spcAft>
                      </a:pPr>
                      <a:r>
                        <a:rPr lang="en-US" sz="1600" dirty="0">
                          <a:effectLst/>
                        </a:rPr>
                        <a:t>Textbook-driven classrooms AND </a:t>
                      </a:r>
                    </a:p>
                    <a:p>
                      <a:pPr marL="0" marR="0">
                        <a:spcBef>
                          <a:spcPts val="0"/>
                        </a:spcBef>
                        <a:spcAft>
                          <a:spcPts val="0"/>
                        </a:spcAft>
                      </a:pPr>
                      <a:r>
                        <a:rPr lang="en-US" sz="1600" dirty="0">
                          <a:effectLst/>
                        </a:rPr>
                        <a:t>ALEKS-driven and GRASP-supplemented interventions</a:t>
                      </a:r>
                      <a:endParaRPr lang="en-US" sz="16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600" u="sng" dirty="0">
                          <a:effectLst/>
                        </a:rPr>
                        <a:t>Year 2</a:t>
                      </a:r>
                      <a:endParaRPr lang="en-US" sz="1600" dirty="0">
                        <a:effectLst/>
                      </a:endParaRPr>
                    </a:p>
                    <a:p>
                      <a:pPr marL="0" marR="0" algn="ctr">
                        <a:spcBef>
                          <a:spcPts val="0"/>
                        </a:spcBef>
                        <a:spcAft>
                          <a:spcPts val="0"/>
                        </a:spcAft>
                      </a:pPr>
                      <a:r>
                        <a:rPr lang="en-US" sz="1600" dirty="0">
                          <a:effectLst/>
                        </a:rPr>
                        <a:t>(2013-2014)</a:t>
                      </a:r>
                    </a:p>
                    <a:p>
                      <a:pPr marL="0" marR="0">
                        <a:spcBef>
                          <a:spcPts val="0"/>
                        </a:spcBef>
                        <a:spcAft>
                          <a:spcPts val="0"/>
                        </a:spcAft>
                      </a:pPr>
                      <a:r>
                        <a:rPr lang="en-US" sz="1600" dirty="0">
                          <a:effectLst/>
                        </a:rPr>
                        <a:t>CCGPS Frameworks-Driven Classrooms AND Numeracy Project interventions (no use of ALEKS or GRASP)</a:t>
                      </a:r>
                      <a:endParaRPr lang="en-US" sz="1600" dirty="0">
                        <a:effectLst/>
                        <a:latin typeface="Calibri"/>
                        <a:ea typeface="Calibri"/>
                        <a:cs typeface="Times New Roman"/>
                      </a:endParaRPr>
                    </a:p>
                  </a:txBody>
                  <a:tcPr marL="68580" marR="68580" marT="0" marB="0"/>
                </a:tc>
              </a:tr>
              <a:tr h="1454713">
                <a:tc>
                  <a:txBody>
                    <a:bodyPr/>
                    <a:lstStyle/>
                    <a:p>
                      <a:pPr marL="0" marR="0">
                        <a:spcBef>
                          <a:spcPts val="0"/>
                        </a:spcBef>
                        <a:spcAft>
                          <a:spcPts val="0"/>
                        </a:spcAft>
                      </a:pPr>
                      <a:r>
                        <a:rPr lang="en-US" sz="1600" dirty="0">
                          <a:effectLst/>
                        </a:rPr>
                        <a:t>Results:  83.4% meets/exceeds </a:t>
                      </a:r>
                    </a:p>
                    <a:p>
                      <a:pPr marL="0" marR="0">
                        <a:spcBef>
                          <a:spcPts val="0"/>
                        </a:spcBef>
                        <a:spcAft>
                          <a:spcPts val="0"/>
                        </a:spcAft>
                      </a:pPr>
                      <a:r>
                        <a:rPr lang="en-US" sz="1600" dirty="0">
                          <a:effectLst/>
                        </a:rPr>
                        <a:t> </a:t>
                      </a:r>
                    </a:p>
                    <a:p>
                      <a:pPr marL="0" marR="0">
                        <a:spcBef>
                          <a:spcPts val="0"/>
                        </a:spcBef>
                        <a:spcAft>
                          <a:spcPts val="0"/>
                        </a:spcAft>
                      </a:pPr>
                      <a:r>
                        <a:rPr lang="en-US" sz="1600" dirty="0">
                          <a:effectLst/>
                        </a:rPr>
                        <a:t>(one entire grade level failed the CRCT in math after using GRASP and ALEKS as sole interventions)</a:t>
                      </a:r>
                      <a:endParaRPr lang="en-US" sz="16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Results:  </a:t>
                      </a:r>
                      <a:r>
                        <a:rPr lang="en-US" sz="2000" dirty="0">
                          <a:effectLst/>
                        </a:rPr>
                        <a:t>88.5% </a:t>
                      </a:r>
                      <a:r>
                        <a:rPr lang="en-US" sz="1600" dirty="0">
                          <a:effectLst/>
                        </a:rPr>
                        <a:t>meets/exceeds</a:t>
                      </a:r>
                      <a:endParaRPr lang="en-US" sz="1600" dirty="0">
                        <a:effectLst/>
                        <a:latin typeface="Calibri"/>
                        <a:ea typeface="Calibri"/>
                        <a:cs typeface="Times New Roman"/>
                      </a:endParaRPr>
                    </a:p>
                  </a:txBody>
                  <a:tcPr marL="68580" marR="68580" marT="0" marB="0"/>
                </a:tc>
              </a:tr>
              <a:tr h="826542">
                <a:tc>
                  <a:txBody>
                    <a:bodyPr/>
                    <a:lstStyle/>
                    <a:p>
                      <a:pPr marL="0" marR="0">
                        <a:spcBef>
                          <a:spcPts val="0"/>
                        </a:spcBef>
                        <a:spcAft>
                          <a:spcPts val="0"/>
                        </a:spcAft>
                      </a:pPr>
                      <a:r>
                        <a:rPr lang="en-US" sz="1600">
                          <a:effectLst/>
                        </a:rPr>
                        <a:t>Growth:  57%   (128/226) </a:t>
                      </a:r>
                    </a:p>
                    <a:p>
                      <a:pPr marL="0" marR="0">
                        <a:spcBef>
                          <a:spcPts val="0"/>
                        </a:spcBef>
                        <a:spcAft>
                          <a:spcPts val="0"/>
                        </a:spcAft>
                      </a:pPr>
                      <a:r>
                        <a:rPr lang="en-US" sz="1600">
                          <a:effectLst/>
                        </a:rPr>
                        <a:t>  **lowest of all content areas</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Growth:  </a:t>
                      </a:r>
                      <a:r>
                        <a:rPr lang="en-US" sz="2000" dirty="0">
                          <a:effectLst/>
                        </a:rPr>
                        <a:t>79%</a:t>
                      </a:r>
                      <a:r>
                        <a:rPr lang="en-US" sz="1600" dirty="0">
                          <a:effectLst/>
                        </a:rPr>
                        <a:t>  (189/239)  (% of students meeting typical/high growth) **highest of all content areas</a:t>
                      </a:r>
                      <a:endParaRPr lang="en-US" sz="1600" dirty="0">
                        <a:effectLst/>
                        <a:latin typeface="Calibri"/>
                        <a:ea typeface="Calibri"/>
                        <a:cs typeface="Times New Roman"/>
                      </a:endParaRPr>
                    </a:p>
                  </a:txBody>
                  <a:tcPr marL="68580" marR="68580" marT="0" marB="0"/>
                </a:tc>
              </a:tr>
              <a:tr h="378832">
                <a:tc>
                  <a:txBody>
                    <a:bodyPr/>
                    <a:lstStyle/>
                    <a:p>
                      <a:pPr marL="0" marR="0">
                        <a:spcBef>
                          <a:spcPts val="0"/>
                        </a:spcBef>
                        <a:spcAft>
                          <a:spcPts val="0"/>
                        </a:spcAft>
                      </a:pPr>
                      <a:r>
                        <a:rPr lang="en-US" sz="1600">
                          <a:effectLst/>
                        </a:rPr>
                        <a:t>Achievement Gap Change:  Score of 0 on rubric</a:t>
                      </a:r>
                      <a:endParaRPr lang="en-US" sz="16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Achievement Gap Change:  Score of 3 on rubric</a:t>
                      </a:r>
                      <a:endParaRPr lang="en-US" sz="1600" dirty="0">
                        <a:effectLst/>
                        <a:latin typeface="Calibri"/>
                        <a:ea typeface="Calibri"/>
                        <a:cs typeface="Times New Roman"/>
                      </a:endParaRPr>
                    </a:p>
                  </a:txBody>
                  <a:tcPr marL="68580" marR="68580" marT="0" marB="0"/>
                </a:tc>
              </a:tr>
            </a:tbl>
          </a:graphicData>
        </a:graphic>
      </p:graphicFrame>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29</a:t>
            </a:fld>
            <a:endParaRPr lang="en-US" dirty="0">
              <a:solidFill>
                <a:prstClr val="white"/>
              </a:solidFill>
            </a:endParaRPr>
          </a:p>
        </p:txBody>
      </p:sp>
      <p:sp>
        <p:nvSpPr>
          <p:cNvPr id="10" name="Rectangle 9"/>
          <p:cNvSpPr/>
          <p:nvPr/>
        </p:nvSpPr>
        <p:spPr>
          <a:xfrm>
            <a:off x="513229" y="2324100"/>
            <a:ext cx="2209800" cy="1905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343400" y="2542614"/>
            <a:ext cx="1524000" cy="35298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057400" y="3810000"/>
            <a:ext cx="1524000" cy="35298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914400" y="1219200"/>
            <a:ext cx="1091966" cy="369332"/>
          </a:xfrm>
          <a:prstGeom prst="rect">
            <a:avLst/>
          </a:prstGeom>
          <a:noFill/>
        </p:spPr>
        <p:txBody>
          <a:bodyPr wrap="none" rtlCol="0">
            <a:spAutoFit/>
          </a:bodyPr>
          <a:lstStyle/>
          <a:p>
            <a:r>
              <a:rPr lang="en-US" dirty="0" smtClean="0"/>
              <a:t>School 2: </a:t>
            </a:r>
            <a:endParaRPr lang="en-US" dirty="0"/>
          </a:p>
        </p:txBody>
      </p:sp>
    </p:spTree>
    <p:extLst>
      <p:ext uri="{BB962C8B-B14F-4D97-AF65-F5344CB8AC3E}">
        <p14:creationId xmlns:p14="http://schemas.microsoft.com/office/powerpoint/2010/main" val="4172174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normAutofit/>
          </a:bodyPr>
          <a:lstStyle/>
          <a:p>
            <a:pPr marL="0" indent="0">
              <a:buNone/>
            </a:pPr>
            <a:r>
              <a:rPr lang="en-US" i="1" dirty="0" smtClean="0">
                <a:solidFill>
                  <a:schemeClr val="tx1">
                    <a:lumMod val="50000"/>
                    <a:lumOff val="50000"/>
                  </a:schemeClr>
                </a:solidFill>
              </a:rPr>
              <a:t>Using the Individual Knowledge Assessment of Number (IKAN)</a:t>
            </a:r>
          </a:p>
          <a:p>
            <a:r>
              <a:rPr lang="en-US" dirty="0" smtClean="0"/>
              <a:t>How is </a:t>
            </a:r>
            <a:r>
              <a:rPr lang="en-US" dirty="0"/>
              <a:t>Individual Knowledge Assessment of Number (</a:t>
            </a:r>
            <a:r>
              <a:rPr lang="en-US" dirty="0" smtClean="0"/>
              <a:t>IKAN) administered?  </a:t>
            </a:r>
          </a:p>
          <a:p>
            <a:r>
              <a:rPr lang="en-US" dirty="0" smtClean="0"/>
              <a:t>How is the Individual Knowledge Assessment of Number (IKAN) useful?</a:t>
            </a:r>
          </a:p>
          <a:p>
            <a:r>
              <a:rPr lang="en-US" dirty="0"/>
              <a:t>Why might you wish to use the IKAN for more than just Foundations of Algebra </a:t>
            </a:r>
            <a:r>
              <a:rPr lang="en-US" dirty="0" smtClean="0"/>
              <a:t>screening?</a:t>
            </a:r>
          </a:p>
          <a:p>
            <a:r>
              <a:rPr lang="en-US" dirty="0" smtClean="0"/>
              <a:t>What </a:t>
            </a:r>
            <a:r>
              <a:rPr lang="en-US" dirty="0"/>
              <a:t>about the Global Strategy Stages (</a:t>
            </a:r>
            <a:r>
              <a:rPr lang="en-US" dirty="0" err="1"/>
              <a:t>GloSS</a:t>
            </a:r>
            <a:r>
              <a:rPr lang="en-US" dirty="0"/>
              <a:t>)? </a:t>
            </a:r>
          </a:p>
          <a:p>
            <a:pPr marL="0" indent="0">
              <a:buNone/>
            </a:pPr>
            <a:endParaRPr lang="en-US" dirty="0" smtClean="0"/>
          </a:p>
          <a:p>
            <a:endParaRPr lang="en-US" dirty="0"/>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3</a:t>
            </a:fld>
            <a:endParaRPr lang="en-US" dirty="0"/>
          </a:p>
        </p:txBody>
      </p:sp>
    </p:spTree>
    <p:extLst>
      <p:ext uri="{BB962C8B-B14F-4D97-AF65-F5344CB8AC3E}">
        <p14:creationId xmlns:p14="http://schemas.microsoft.com/office/powerpoint/2010/main" val="28114434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7092217" cy="1066800"/>
          </a:xfrm>
        </p:spPr>
        <p:txBody>
          <a:bodyPr/>
          <a:lstStyle/>
          <a:p>
            <a:r>
              <a:rPr lang="en-US" dirty="0" smtClean="0"/>
              <a:t>Let’s look at some data: </a:t>
            </a:r>
            <a:endParaRPr lang="en-US" dirty="0"/>
          </a:p>
        </p:txBody>
      </p:sp>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30</a:t>
            </a:fld>
            <a:endParaRPr lang="en-US" dirty="0">
              <a:solidFill>
                <a:prstClr val="white"/>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096219350"/>
              </p:ext>
            </p:extLst>
          </p:nvPr>
        </p:nvGraphicFramePr>
        <p:xfrm>
          <a:off x="762000" y="1904999"/>
          <a:ext cx="7397720" cy="3786664"/>
        </p:xfrm>
        <a:graphic>
          <a:graphicData uri="http://schemas.openxmlformats.org/drawingml/2006/table">
            <a:tbl>
              <a:tblPr firstRow="1" firstCol="1" bandRow="1">
                <a:tableStyleId>{5C22544A-7EE6-4342-B048-85BDC9FD1C3A}</a:tableStyleId>
              </a:tblPr>
              <a:tblGrid>
                <a:gridCol w="3376007"/>
                <a:gridCol w="4021713"/>
              </a:tblGrid>
              <a:tr h="1262221">
                <a:tc>
                  <a:txBody>
                    <a:bodyPr/>
                    <a:lstStyle/>
                    <a:p>
                      <a:pPr marL="0" marR="0" algn="ctr">
                        <a:spcBef>
                          <a:spcPts val="0"/>
                        </a:spcBef>
                        <a:spcAft>
                          <a:spcPts val="0"/>
                        </a:spcAft>
                      </a:pPr>
                      <a:r>
                        <a:rPr lang="en-US" sz="2000" dirty="0">
                          <a:effectLst/>
                        </a:rPr>
                        <a:t>Focus of Progress Monitoring/Intervention</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a:effectLst/>
                        </a:rPr>
                        <a:t>% of schools Showing Increase on CRCT out of number of schools using specified intervention/progress monitoring tool</a:t>
                      </a:r>
                      <a:endParaRPr lang="en-US" sz="2000">
                        <a:effectLst/>
                        <a:latin typeface="Calibri"/>
                        <a:ea typeface="Calibri"/>
                        <a:cs typeface="Times New Roman"/>
                      </a:endParaRPr>
                    </a:p>
                  </a:txBody>
                  <a:tcPr marL="68580" marR="68580" marT="0" marB="0"/>
                </a:tc>
              </a:tr>
              <a:tr h="841481">
                <a:tc>
                  <a:txBody>
                    <a:bodyPr/>
                    <a:lstStyle/>
                    <a:p>
                      <a:pPr marL="0" marR="0">
                        <a:spcBef>
                          <a:spcPts val="0"/>
                        </a:spcBef>
                        <a:spcAft>
                          <a:spcPts val="0"/>
                        </a:spcAft>
                      </a:pPr>
                      <a:r>
                        <a:rPr lang="en-US" sz="2000" dirty="0">
                          <a:effectLst/>
                        </a:rPr>
                        <a:t>ALEKS (mainly for SWD)</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dirty="0">
                          <a:effectLst/>
                        </a:rPr>
                        <a:t>30% </a:t>
                      </a:r>
                    </a:p>
                    <a:p>
                      <a:pPr marL="0" marR="0" algn="ctr">
                        <a:spcBef>
                          <a:spcPts val="0"/>
                        </a:spcBef>
                        <a:spcAft>
                          <a:spcPts val="0"/>
                        </a:spcAft>
                      </a:pPr>
                      <a:r>
                        <a:rPr lang="en-US" sz="2000" dirty="0">
                          <a:effectLst/>
                        </a:rPr>
                        <a:t>(6 schools out of 20)</a:t>
                      </a:r>
                      <a:endParaRPr lang="en-US" sz="2000" dirty="0">
                        <a:effectLst/>
                        <a:latin typeface="Calibri"/>
                        <a:ea typeface="Calibri"/>
                        <a:cs typeface="Times New Roman"/>
                      </a:endParaRPr>
                    </a:p>
                  </a:txBody>
                  <a:tcPr marL="68580" marR="68580" marT="0" marB="0"/>
                </a:tc>
              </a:tr>
              <a:tr h="841481">
                <a:tc>
                  <a:txBody>
                    <a:bodyPr/>
                    <a:lstStyle/>
                    <a:p>
                      <a:pPr marL="0" marR="0">
                        <a:spcBef>
                          <a:spcPts val="0"/>
                        </a:spcBef>
                        <a:spcAft>
                          <a:spcPts val="0"/>
                        </a:spcAft>
                      </a:pPr>
                      <a:r>
                        <a:rPr lang="en-US" sz="2000">
                          <a:effectLst/>
                        </a:rPr>
                        <a:t>GRASP (bottom 25%)</a:t>
                      </a:r>
                      <a:endParaRPr lang="en-US" sz="200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dirty="0">
                          <a:effectLst/>
                        </a:rPr>
                        <a:t>7%</a:t>
                      </a:r>
                    </a:p>
                    <a:p>
                      <a:pPr marL="0" marR="0" algn="ctr">
                        <a:spcBef>
                          <a:spcPts val="0"/>
                        </a:spcBef>
                        <a:spcAft>
                          <a:spcPts val="0"/>
                        </a:spcAft>
                      </a:pPr>
                      <a:r>
                        <a:rPr lang="en-US" sz="2000" dirty="0">
                          <a:effectLst/>
                        </a:rPr>
                        <a:t>(1 school out of 15)</a:t>
                      </a:r>
                      <a:endParaRPr lang="en-US" sz="2000" dirty="0">
                        <a:effectLst/>
                        <a:latin typeface="Calibri"/>
                        <a:ea typeface="Calibri"/>
                        <a:cs typeface="Times New Roman"/>
                      </a:endParaRPr>
                    </a:p>
                  </a:txBody>
                  <a:tcPr marL="68580" marR="68580" marT="0" marB="0"/>
                </a:tc>
              </a:tr>
              <a:tr h="841481">
                <a:tc>
                  <a:txBody>
                    <a:bodyPr/>
                    <a:lstStyle/>
                    <a:p>
                      <a:pPr marL="0" marR="0">
                        <a:spcBef>
                          <a:spcPts val="0"/>
                        </a:spcBef>
                        <a:spcAft>
                          <a:spcPts val="0"/>
                        </a:spcAft>
                      </a:pPr>
                      <a:r>
                        <a:rPr lang="en-US" sz="2000">
                          <a:effectLst/>
                        </a:rPr>
                        <a:t>NUMERACY PROJECT (bottom 25%)</a:t>
                      </a:r>
                      <a:endParaRPr lang="en-US" sz="200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dirty="0">
                          <a:effectLst/>
                        </a:rPr>
                        <a:t>71%</a:t>
                      </a:r>
                    </a:p>
                    <a:p>
                      <a:pPr marL="0" marR="0" algn="ctr">
                        <a:spcBef>
                          <a:spcPts val="0"/>
                        </a:spcBef>
                        <a:spcAft>
                          <a:spcPts val="0"/>
                        </a:spcAft>
                      </a:pPr>
                      <a:r>
                        <a:rPr lang="en-US" sz="2000" dirty="0">
                          <a:effectLst/>
                        </a:rPr>
                        <a:t>(10 schools out of 14)</a:t>
                      </a:r>
                      <a:endParaRPr lang="en-US" sz="2000" dirty="0">
                        <a:effectLst/>
                        <a:latin typeface="Calibri"/>
                        <a:ea typeface="Calibri"/>
                        <a:cs typeface="Times New Roman"/>
                      </a:endParaRPr>
                    </a:p>
                  </a:txBody>
                  <a:tcPr marL="68580" marR="68580" marT="0" marB="0"/>
                </a:tc>
              </a:tr>
            </a:tbl>
          </a:graphicData>
        </a:graphic>
      </p:graphicFrame>
      <p:sp>
        <p:nvSpPr>
          <p:cNvPr id="9" name="Rectangle 1"/>
          <p:cNvSpPr>
            <a:spLocks noChangeArrowheads="1"/>
          </p:cNvSpPr>
          <p:nvPr/>
        </p:nvSpPr>
        <p:spPr bwMode="auto">
          <a:xfrm>
            <a:off x="228599" y="762000"/>
            <a:ext cx="8225773"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r>
            <a:br>
              <a:rPr kumimoji="0" lang="en-US" altLang="en-U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Table 1.</a:t>
            </a:r>
            <a:r>
              <a:rPr kumimoji="0" lang="en-US" altLang="en-US" sz="1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altLang="en-US" sz="12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Percent of schools showing an increase district-wide after using specified interventions or progress monitoring tools.</a:t>
            </a:r>
            <a:endParaRPr kumimoji="0" lang="en-US" alt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alt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9"/>
          <p:cNvSpPr/>
          <p:nvPr/>
        </p:nvSpPr>
        <p:spPr>
          <a:xfrm>
            <a:off x="762000" y="3200400"/>
            <a:ext cx="712694" cy="3048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2000" y="4038600"/>
            <a:ext cx="838200" cy="3048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88743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7092217" cy="1066800"/>
          </a:xfrm>
        </p:spPr>
        <p:txBody>
          <a:bodyPr/>
          <a:lstStyle/>
          <a:p>
            <a:r>
              <a:rPr lang="en-US" dirty="0" smtClean="0"/>
              <a:t>Let’s look at some data: </a:t>
            </a:r>
            <a:endParaRPr lang="en-US" dirty="0"/>
          </a:p>
        </p:txBody>
      </p:sp>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31</a:t>
            </a:fld>
            <a:endParaRPr lang="en-US" dirty="0">
              <a:solidFill>
                <a:prstClr val="white"/>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011" y="1524000"/>
            <a:ext cx="7086599" cy="3962399"/>
          </a:xfrm>
          <a:prstGeom prst="rect">
            <a:avLst/>
          </a:prstGeom>
        </p:spPr>
      </p:pic>
      <p:sp>
        <p:nvSpPr>
          <p:cNvPr id="10" name="Rectangle 9"/>
          <p:cNvSpPr/>
          <p:nvPr/>
        </p:nvSpPr>
        <p:spPr>
          <a:xfrm>
            <a:off x="6096000" y="5051611"/>
            <a:ext cx="712694" cy="304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810000" y="5051611"/>
            <a:ext cx="838200" cy="304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03434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lstStyle/>
          <a:p>
            <a:pPr marL="0" indent="0">
              <a:buNone/>
            </a:pPr>
            <a:r>
              <a:rPr lang="en-US" dirty="0" smtClean="0"/>
              <a:t>Why might you wish to use this for more than just Foundations of Algebra screening?</a:t>
            </a:r>
          </a:p>
          <a:p>
            <a:r>
              <a:rPr lang="en-US" dirty="0" smtClean="0"/>
              <a:t>Can </a:t>
            </a:r>
            <a:r>
              <a:rPr lang="en-US" dirty="0"/>
              <a:t>serve as your SLO, RTI, Benchmarks, etc. when used with the Global Strategy Stages Assessment, and accompanying numeracy interventions, all of which can be found on </a:t>
            </a:r>
            <a:r>
              <a:rPr lang="en-US" dirty="0" err="1"/>
              <a:t>NZMaths</a:t>
            </a:r>
            <a:r>
              <a:rPr lang="en-US" dirty="0"/>
              <a:t> website. All free. </a:t>
            </a:r>
            <a:endParaRPr lang="en-US" dirty="0" smtClean="0"/>
          </a:p>
          <a:p>
            <a:r>
              <a:rPr lang="en-US" dirty="0" smtClean="0"/>
              <a:t>Imagine how much easier this would be if your students were given the </a:t>
            </a:r>
            <a:r>
              <a:rPr lang="en-US" dirty="0" err="1" smtClean="0"/>
              <a:t>GloSS</a:t>
            </a:r>
            <a:r>
              <a:rPr lang="en-US" dirty="0" smtClean="0"/>
              <a:t> and IKAN beginning in Kindergarten. </a:t>
            </a:r>
            <a:endParaRPr lang="en-US" dirty="0"/>
          </a:p>
          <a:p>
            <a:pPr marL="0" indent="0">
              <a:buNone/>
            </a:pPr>
            <a:endParaRPr lang="en-US" dirty="0" smtClean="0"/>
          </a:p>
          <a:p>
            <a:pPr marL="0" indent="0">
              <a:buNone/>
            </a:pPr>
            <a:endParaRPr lang="en-US" dirty="0"/>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32</a:t>
            </a:fld>
            <a:endParaRPr lang="en-US" dirty="0"/>
          </a:p>
        </p:txBody>
      </p:sp>
    </p:spTree>
    <p:extLst>
      <p:ext uri="{BB962C8B-B14F-4D97-AF65-F5344CB8AC3E}">
        <p14:creationId xmlns:p14="http://schemas.microsoft.com/office/powerpoint/2010/main" val="23939893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1"/>
            <a:ext cx="6316630" cy="914400"/>
          </a:xfrm>
        </p:spPr>
        <p:txBody>
          <a:bodyPr>
            <a:normAutofit/>
          </a:bodyPr>
          <a:lstStyle/>
          <a:p>
            <a:r>
              <a:rPr lang="en-US" sz="3200" dirty="0" smtClean="0"/>
              <a:t>Frequently Asked Questions</a:t>
            </a:r>
            <a:endParaRPr lang="en-US" sz="3200" dirty="0"/>
          </a:p>
        </p:txBody>
      </p:sp>
      <p:sp>
        <p:nvSpPr>
          <p:cNvPr id="3" name="Content Placeholder 2"/>
          <p:cNvSpPr>
            <a:spLocks noGrp="1"/>
          </p:cNvSpPr>
          <p:nvPr>
            <p:ph idx="1"/>
          </p:nvPr>
        </p:nvSpPr>
        <p:spPr>
          <a:xfrm>
            <a:off x="228600" y="990600"/>
            <a:ext cx="8763000" cy="5186363"/>
          </a:xfrm>
          <a:solidFill>
            <a:schemeClr val="bg1">
              <a:lumMod val="95000"/>
            </a:schemeClr>
          </a:solidFill>
        </p:spPr>
        <p:txBody>
          <a:bodyPr>
            <a:normAutofit fontScale="92500" lnSpcReduction="20000"/>
          </a:bodyPr>
          <a:lstStyle/>
          <a:p>
            <a:r>
              <a:rPr lang="en-US" dirty="0" smtClean="0"/>
              <a:t>What is the origin of the IKAN?  New Zealand Ministry of Education</a:t>
            </a:r>
          </a:p>
          <a:p>
            <a:r>
              <a:rPr lang="en-US" dirty="0" smtClean="0"/>
              <a:t>What does it assess? Knowledge of Forward and Backward Number sequence, fractions, place value, and basic facts</a:t>
            </a:r>
          </a:p>
          <a:p>
            <a:r>
              <a:rPr lang="en-US" dirty="0" smtClean="0"/>
              <a:t>Validity? Items are tested for content validity</a:t>
            </a:r>
          </a:p>
          <a:p>
            <a:r>
              <a:rPr lang="en-US" dirty="0" smtClean="0"/>
              <a:t>Reliability? There is evidence of test/retest reliability</a:t>
            </a:r>
          </a:p>
          <a:p>
            <a:r>
              <a:rPr lang="en-US" dirty="0" smtClean="0"/>
              <a:t>What measure does it give? Stages for number knowledge</a:t>
            </a:r>
          </a:p>
          <a:p>
            <a:r>
              <a:rPr lang="en-US" dirty="0" smtClean="0"/>
              <a:t>How long does it take to administer? Maximum 15 minutes, start to finish. More likely, 10 minutes. </a:t>
            </a:r>
          </a:p>
          <a:p>
            <a:r>
              <a:rPr lang="en-US" dirty="0" smtClean="0"/>
              <a:t>Scoring and data analysis? A strategy stage is able to be identified, and key learning areas are identified</a:t>
            </a:r>
          </a:p>
          <a:p>
            <a:r>
              <a:rPr lang="en-US" dirty="0" smtClean="0"/>
              <a:t>What about “what next” strategies? There are activities suggested for each stage. They are found in the Numeracy Development Project books, available online from the </a:t>
            </a:r>
            <a:r>
              <a:rPr lang="en-US" dirty="0" err="1" smtClean="0"/>
              <a:t>NZMaths</a:t>
            </a:r>
            <a:r>
              <a:rPr lang="en-US" dirty="0" smtClean="0"/>
              <a:t> website. They are available digitally, for free.</a:t>
            </a:r>
          </a:p>
          <a:p>
            <a:endParaRPr lang="en-US" dirty="0"/>
          </a:p>
        </p:txBody>
      </p:sp>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33</a:t>
            </a:fld>
            <a:endParaRPr lang="en-US" dirty="0">
              <a:solidFill>
                <a:prstClr val="white"/>
              </a:solidFill>
            </a:endParaRPr>
          </a:p>
        </p:txBody>
      </p:sp>
    </p:spTree>
    <p:extLst>
      <p:ext uri="{BB962C8B-B14F-4D97-AF65-F5344CB8AC3E}">
        <p14:creationId xmlns:p14="http://schemas.microsoft.com/office/powerpoint/2010/main" val="25393592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1"/>
            <a:ext cx="6316630" cy="914400"/>
          </a:xfrm>
        </p:spPr>
        <p:txBody>
          <a:bodyPr>
            <a:normAutofit/>
          </a:bodyPr>
          <a:lstStyle/>
          <a:p>
            <a:r>
              <a:rPr lang="en-US" sz="3200" dirty="0" smtClean="0"/>
              <a:t>Frequently Asked Questions</a:t>
            </a:r>
            <a:endParaRPr lang="en-US" sz="3200" dirty="0"/>
          </a:p>
        </p:txBody>
      </p:sp>
      <p:sp>
        <p:nvSpPr>
          <p:cNvPr id="3" name="Content Placeholder 2"/>
          <p:cNvSpPr>
            <a:spLocks noGrp="1"/>
          </p:cNvSpPr>
          <p:nvPr>
            <p:ph idx="1"/>
          </p:nvPr>
        </p:nvSpPr>
        <p:spPr>
          <a:xfrm>
            <a:off x="228600" y="990600"/>
            <a:ext cx="8763000" cy="5186363"/>
          </a:xfrm>
          <a:solidFill>
            <a:schemeClr val="bg1">
              <a:lumMod val="95000"/>
            </a:schemeClr>
          </a:solidFill>
        </p:spPr>
        <p:txBody>
          <a:bodyPr>
            <a:normAutofit lnSpcReduction="10000"/>
          </a:bodyPr>
          <a:lstStyle/>
          <a:p>
            <a:r>
              <a:rPr lang="en-US" dirty="0" smtClean="0"/>
              <a:t>Why is the test timed? The restricted time for answering is used to promote ready recall of information (via automatized strategy or automaticity of information) rather than use of strategy/computation. </a:t>
            </a:r>
          </a:p>
          <a:p>
            <a:r>
              <a:rPr lang="en-US" dirty="0" smtClean="0"/>
              <a:t>How can we assess student strategy use? The Global Strategy Stages (</a:t>
            </a:r>
            <a:r>
              <a:rPr lang="en-US" dirty="0" err="1" smtClean="0"/>
              <a:t>GloSS</a:t>
            </a:r>
            <a:r>
              <a:rPr lang="en-US" dirty="0" smtClean="0"/>
              <a:t>) assessment is used to determine student strategy use. </a:t>
            </a:r>
          </a:p>
          <a:p>
            <a:r>
              <a:rPr lang="en-US" dirty="0" smtClean="0"/>
              <a:t>When </a:t>
            </a:r>
            <a:r>
              <a:rPr lang="en-US" i="1" dirty="0" smtClean="0"/>
              <a:t>is</a:t>
            </a:r>
            <a:r>
              <a:rPr lang="en-US" dirty="0" smtClean="0"/>
              <a:t> that </a:t>
            </a:r>
            <a:r>
              <a:rPr lang="en-US" dirty="0" err="1" smtClean="0"/>
              <a:t>GloSS</a:t>
            </a:r>
            <a:r>
              <a:rPr lang="en-US" dirty="0" smtClean="0"/>
              <a:t> webinar? As soon as a date is set, we’ll let you know. We’d like for it to be sooner rather than later so that you may gather </a:t>
            </a:r>
            <a:r>
              <a:rPr lang="en-US" dirty="0" err="1" smtClean="0"/>
              <a:t>GloSS</a:t>
            </a:r>
            <a:r>
              <a:rPr lang="en-US" dirty="0" smtClean="0"/>
              <a:t> and IKAN data to add to student portfolios prior to next year.  </a:t>
            </a:r>
          </a:p>
          <a:p>
            <a:r>
              <a:rPr lang="en-US" dirty="0" smtClean="0"/>
              <a:t>Cost? There is no cost. All materials can be accessed for free on the </a:t>
            </a:r>
            <a:r>
              <a:rPr lang="en-US" dirty="0" err="1" smtClean="0"/>
              <a:t>NZMaths</a:t>
            </a:r>
            <a:r>
              <a:rPr lang="en-US" dirty="0" smtClean="0"/>
              <a:t> website.</a:t>
            </a:r>
          </a:p>
          <a:p>
            <a:endParaRPr lang="en-US" dirty="0" smtClean="0"/>
          </a:p>
          <a:p>
            <a:endParaRPr lang="en-US" dirty="0"/>
          </a:p>
        </p:txBody>
      </p:sp>
      <p:sp>
        <p:nvSpPr>
          <p:cNvPr id="4" name="Date Placeholder 3"/>
          <p:cNvSpPr>
            <a:spLocks noGrp="1"/>
          </p:cNvSpPr>
          <p:nvPr>
            <p:ph type="dt" sz="half" idx="2"/>
          </p:nvPr>
        </p:nvSpPr>
        <p:spPr/>
        <p:txBody>
          <a:bodyPr/>
          <a:lstStyle/>
          <a:p>
            <a:fld id="{4DAE6870-AD18-448A-9B2A-0EFE6DC7B06B}" type="datetime1">
              <a:rPr lang="en-US" smtClean="0">
                <a:solidFill>
                  <a:prstClr val="white"/>
                </a:solidFill>
              </a:rPr>
              <a:pPr/>
              <a:t>2/2/2016</a:t>
            </a:fld>
            <a:endParaRPr lang="en-US" dirty="0">
              <a:solidFill>
                <a:prstClr val="white"/>
              </a:solidFill>
            </a:endParaRPr>
          </a:p>
        </p:txBody>
      </p:sp>
      <p:sp>
        <p:nvSpPr>
          <p:cNvPr id="5" name="Slide Number Placeholder 4"/>
          <p:cNvSpPr>
            <a:spLocks noGrp="1"/>
          </p:cNvSpPr>
          <p:nvPr>
            <p:ph type="sldNum" sz="quarter" idx="4"/>
          </p:nvPr>
        </p:nvSpPr>
        <p:spPr/>
        <p:txBody>
          <a:bodyPr/>
          <a:lstStyle/>
          <a:p>
            <a:fld id="{B63E4CEF-BB1E-48C7-AE93-F39F6AA99AD7}" type="slidenum">
              <a:rPr lang="en-US" smtClean="0">
                <a:solidFill>
                  <a:prstClr val="white"/>
                </a:solidFill>
              </a:rPr>
              <a:pPr/>
              <a:t>34</a:t>
            </a:fld>
            <a:endParaRPr lang="en-US" dirty="0">
              <a:solidFill>
                <a:prstClr val="white"/>
              </a:solidFill>
            </a:endParaRPr>
          </a:p>
        </p:txBody>
      </p:sp>
    </p:spTree>
    <p:extLst>
      <p:ext uri="{BB962C8B-B14F-4D97-AF65-F5344CB8AC3E}">
        <p14:creationId xmlns:p14="http://schemas.microsoft.com/office/powerpoint/2010/main" val="22769988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lstStyle/>
          <a:p>
            <a:pPr marL="0" indent="0">
              <a:buNone/>
            </a:pPr>
            <a:r>
              <a:rPr lang="en-US" dirty="0" smtClean="0"/>
              <a:t>Did we answer these questions? </a:t>
            </a:r>
          </a:p>
          <a:p>
            <a:r>
              <a:rPr lang="en-US" dirty="0" smtClean="0"/>
              <a:t>How is </a:t>
            </a:r>
            <a:r>
              <a:rPr lang="en-US" dirty="0"/>
              <a:t>Individual Knowledge Assessment of Number (</a:t>
            </a:r>
            <a:r>
              <a:rPr lang="en-US" dirty="0" smtClean="0"/>
              <a:t>IKAN) administered?  </a:t>
            </a:r>
          </a:p>
          <a:p>
            <a:r>
              <a:rPr lang="en-US" dirty="0" smtClean="0"/>
              <a:t>How is the Individual Knowledge Assessment of Number (IKAN) useful?</a:t>
            </a:r>
          </a:p>
          <a:p>
            <a:r>
              <a:rPr lang="en-US" dirty="0" smtClean="0"/>
              <a:t>Why might you wish to use it for more than just Foundations of Algebra screening?</a:t>
            </a:r>
          </a:p>
          <a:p>
            <a:r>
              <a:rPr lang="en-US" dirty="0" smtClean="0"/>
              <a:t>What about the Global Strategy Stages (</a:t>
            </a:r>
            <a:r>
              <a:rPr lang="en-US" dirty="0" err="1" smtClean="0"/>
              <a:t>GloSS</a:t>
            </a:r>
            <a:r>
              <a:rPr lang="en-US" dirty="0" smtClean="0"/>
              <a:t>)? </a:t>
            </a:r>
            <a:endParaRPr lang="en-US" dirty="0"/>
          </a:p>
          <a:p>
            <a:pPr marL="0" indent="0">
              <a:buNone/>
            </a:pPr>
            <a:r>
              <a:rPr lang="en-US" b="1" i="1" dirty="0" smtClean="0"/>
              <a:t>Questions?  Now’s the time to ask them!</a:t>
            </a:r>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35</a:t>
            </a:fld>
            <a:endParaRPr lang="en-US" dirty="0"/>
          </a:p>
        </p:txBody>
      </p:sp>
    </p:spTree>
    <p:extLst>
      <p:ext uri="{BB962C8B-B14F-4D97-AF65-F5344CB8AC3E}">
        <p14:creationId xmlns:p14="http://schemas.microsoft.com/office/powerpoint/2010/main" val="7913208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normAutofit/>
          </a:bodyPr>
          <a:lstStyle/>
          <a:p>
            <a:pPr marL="0" indent="0">
              <a:buNone/>
            </a:pPr>
            <a:r>
              <a:rPr lang="en-US" dirty="0" smtClean="0"/>
              <a:t>Many thanks to these excellent educators for their shared expertise and thoughtful assistance in preparation of this presentation: </a:t>
            </a:r>
          </a:p>
          <a:p>
            <a:pPr marL="0" indent="0">
              <a:buNone/>
            </a:pPr>
            <a:r>
              <a:rPr lang="en-US" sz="3200" b="1" dirty="0" smtClean="0"/>
              <a:t>Graham Fletcher- Griffin-Spalding Schools </a:t>
            </a:r>
          </a:p>
          <a:p>
            <a:pPr marL="0" indent="0">
              <a:buNone/>
            </a:pPr>
            <a:r>
              <a:rPr lang="en-US" sz="3200" b="1" dirty="0" smtClean="0"/>
              <a:t>Brian Lack- Forsyth County Schools</a:t>
            </a:r>
          </a:p>
          <a:p>
            <a:pPr marL="0" indent="0">
              <a:buNone/>
            </a:pPr>
            <a:r>
              <a:rPr lang="en-US" sz="3200" b="1" dirty="0" smtClean="0"/>
              <a:t>Jenise Sexton- Gwinnett County Schools</a:t>
            </a:r>
          </a:p>
          <a:p>
            <a:pPr marL="0" indent="0">
              <a:buNone/>
            </a:pPr>
            <a:r>
              <a:rPr lang="en-US" sz="3200" b="1" dirty="0" smtClean="0"/>
              <a:t>Dr. Lya Snell- Henry County Schools</a:t>
            </a:r>
          </a:p>
          <a:p>
            <a:pPr marL="0" indent="0">
              <a:buNone/>
            </a:pPr>
            <a:r>
              <a:rPr lang="en-US" sz="3200" b="1" dirty="0" smtClean="0"/>
              <a:t>Mike </a:t>
            </a:r>
            <a:r>
              <a:rPr lang="en-US" sz="3200" b="1" dirty="0" err="1" smtClean="0"/>
              <a:t>Wiernicki</a:t>
            </a:r>
            <a:r>
              <a:rPr lang="en-US" sz="3200" b="1" dirty="0" smtClean="0"/>
              <a:t>- Henry County Schools</a:t>
            </a:r>
          </a:p>
          <a:p>
            <a:pPr marL="0" indent="0">
              <a:buNone/>
            </a:pPr>
            <a:endParaRPr lang="en-US" dirty="0"/>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36</a:t>
            </a:fld>
            <a:endParaRPr lang="en-US" dirty="0"/>
          </a:p>
        </p:txBody>
      </p:sp>
    </p:spTree>
    <p:extLst>
      <p:ext uri="{BB962C8B-B14F-4D97-AF65-F5344CB8AC3E}">
        <p14:creationId xmlns:p14="http://schemas.microsoft.com/office/powerpoint/2010/main" val="39644376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76201"/>
            <a:ext cx="7092217" cy="1143000"/>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066800"/>
            <a:ext cx="8763000" cy="4808538"/>
          </a:xfrm>
        </p:spPr>
        <p:txBody>
          <a:bodyPr>
            <a:normAutofit lnSpcReduction="10000"/>
          </a:bodyPr>
          <a:lstStyle/>
          <a:p>
            <a:pPr marL="0" indent="0" algn="ctr">
              <a:buNone/>
            </a:pPr>
            <a:endParaRPr lang="en-US" dirty="0">
              <a:solidFill>
                <a:srgbClr val="FF0000"/>
              </a:solidFill>
            </a:endParaRPr>
          </a:p>
          <a:p>
            <a:pPr marL="0" indent="0" algn="ctr">
              <a:buNone/>
            </a:pPr>
            <a:r>
              <a:rPr lang="en-US" dirty="0" smtClean="0"/>
              <a:t>Thank you for your commitment to strong numeracy development! </a:t>
            </a:r>
          </a:p>
          <a:p>
            <a:pPr marL="0" indent="0" algn="ctr">
              <a:buNone/>
            </a:pPr>
            <a:endParaRPr lang="en-US" dirty="0" smtClean="0"/>
          </a:p>
          <a:p>
            <a:pPr marL="0" indent="0" algn="ctr">
              <a:buNone/>
            </a:pPr>
            <a:r>
              <a:rPr lang="en-US" dirty="0" smtClean="0"/>
              <a:t>GADOE Mathematics Team: </a:t>
            </a:r>
          </a:p>
          <a:p>
            <a:pPr marL="0" indent="0" algn="ctr">
              <a:buNone/>
            </a:pPr>
            <a:r>
              <a:rPr lang="en-US" dirty="0"/>
              <a:t>Brooke Kline: </a:t>
            </a:r>
            <a:r>
              <a:rPr lang="en-US" dirty="0" smtClean="0">
                <a:hlinkClick r:id="rId3"/>
              </a:rPr>
              <a:t>bkline@doe.k12.ga.us</a:t>
            </a:r>
            <a:r>
              <a:rPr lang="en-US" dirty="0" smtClean="0"/>
              <a:t>  </a:t>
            </a:r>
            <a:endParaRPr lang="en-US" dirty="0"/>
          </a:p>
          <a:p>
            <a:pPr marL="0" indent="0" algn="ctr">
              <a:buNone/>
            </a:pPr>
            <a:r>
              <a:rPr lang="en-US" dirty="0" smtClean="0"/>
              <a:t>Turtle Toms: </a:t>
            </a:r>
            <a:r>
              <a:rPr lang="en-US" dirty="0" smtClean="0">
                <a:hlinkClick r:id="rId4"/>
              </a:rPr>
              <a:t>tgunn@doe.k12.ga.us</a:t>
            </a:r>
            <a:r>
              <a:rPr lang="en-US" dirty="0" smtClean="0"/>
              <a:t> </a:t>
            </a:r>
          </a:p>
          <a:p>
            <a:pPr marL="0" indent="0" algn="ctr">
              <a:buNone/>
            </a:pPr>
            <a:r>
              <a:rPr lang="en-US" dirty="0" smtClean="0"/>
              <a:t>Sandi Woodall: </a:t>
            </a:r>
            <a:r>
              <a:rPr lang="en-US" dirty="0" smtClean="0">
                <a:hlinkClick r:id="rId5"/>
              </a:rPr>
              <a:t>swoodall@doe.k12.ga.us</a:t>
            </a:r>
            <a:r>
              <a:rPr lang="en-US" dirty="0" smtClean="0"/>
              <a:t> </a:t>
            </a:r>
          </a:p>
          <a:p>
            <a:pPr marL="0" indent="0" algn="ctr">
              <a:buNone/>
            </a:pPr>
            <a:endParaRPr lang="en-US" dirty="0" smtClean="0"/>
          </a:p>
          <a:p>
            <a:pPr marL="0" indent="0" algn="ctr">
              <a:buNone/>
            </a:pPr>
            <a:r>
              <a:rPr lang="en-US" i="1" dirty="0" smtClean="0">
                <a:solidFill>
                  <a:schemeClr val="bg2">
                    <a:lumMod val="25000"/>
                  </a:schemeClr>
                </a:solidFill>
              </a:rPr>
              <a:t>Stay tuned for information about the </a:t>
            </a:r>
            <a:r>
              <a:rPr lang="en-US" i="1" dirty="0" err="1" smtClean="0">
                <a:solidFill>
                  <a:schemeClr val="bg2">
                    <a:lumMod val="25000"/>
                  </a:schemeClr>
                </a:solidFill>
              </a:rPr>
              <a:t>GloSS</a:t>
            </a:r>
            <a:r>
              <a:rPr lang="en-US" i="1" dirty="0" smtClean="0">
                <a:solidFill>
                  <a:schemeClr val="bg2">
                    <a:lumMod val="25000"/>
                  </a:schemeClr>
                </a:solidFill>
              </a:rPr>
              <a:t>, coming soon!</a:t>
            </a:r>
            <a:endParaRPr lang="en-US" i="1" dirty="0">
              <a:solidFill>
                <a:schemeClr val="bg2">
                  <a:lumMod val="25000"/>
                </a:schemeClr>
              </a:solidFill>
            </a:endParaRPr>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37</a:t>
            </a:fld>
            <a:endParaRPr lang="en-US" dirty="0"/>
          </a:p>
        </p:txBody>
      </p:sp>
    </p:spTree>
    <p:extLst>
      <p:ext uri="{BB962C8B-B14F-4D97-AF65-F5344CB8AC3E}">
        <p14:creationId xmlns:p14="http://schemas.microsoft.com/office/powerpoint/2010/main" val="1746495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3337"/>
            <a:ext cx="7092217" cy="11096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0" y="1066800"/>
            <a:ext cx="8763000" cy="4953000"/>
          </a:xfrm>
        </p:spPr>
        <p:txBody>
          <a:bodyPr>
            <a:normAutofit fontScale="85000" lnSpcReduction="10000"/>
          </a:bodyPr>
          <a:lstStyle/>
          <a:p>
            <a:pPr marL="0" indent="0">
              <a:buNone/>
            </a:pPr>
            <a:r>
              <a:rPr lang="en-US" i="1" dirty="0" smtClean="0">
                <a:solidFill>
                  <a:schemeClr val="tx1">
                    <a:lumMod val="50000"/>
                    <a:lumOff val="50000"/>
                  </a:schemeClr>
                </a:solidFill>
              </a:rPr>
              <a:t>How is </a:t>
            </a:r>
            <a:r>
              <a:rPr lang="en-US" i="1" dirty="0">
                <a:solidFill>
                  <a:schemeClr val="tx1">
                    <a:lumMod val="50000"/>
                    <a:lumOff val="50000"/>
                  </a:schemeClr>
                </a:solidFill>
              </a:rPr>
              <a:t>Individual Knowledge Assessment of Number </a:t>
            </a:r>
            <a:endParaRPr lang="en-US" i="1" dirty="0" smtClean="0">
              <a:solidFill>
                <a:schemeClr val="tx1">
                  <a:lumMod val="50000"/>
                  <a:lumOff val="50000"/>
                </a:schemeClr>
              </a:solidFill>
            </a:endParaRPr>
          </a:p>
          <a:p>
            <a:pPr marL="0" indent="0">
              <a:buNone/>
            </a:pPr>
            <a:r>
              <a:rPr lang="en-US" i="1" dirty="0" smtClean="0">
                <a:solidFill>
                  <a:schemeClr val="tx1">
                    <a:lumMod val="50000"/>
                    <a:lumOff val="50000"/>
                  </a:schemeClr>
                </a:solidFill>
              </a:rPr>
              <a:t>(IKAN) administered?  </a:t>
            </a:r>
          </a:p>
          <a:p>
            <a:r>
              <a:rPr lang="en-US" b="1" dirty="0" smtClean="0"/>
              <a:t>Students need</a:t>
            </a:r>
            <a:r>
              <a:rPr lang="en-US" dirty="0" smtClean="0"/>
              <a:t>: </a:t>
            </a:r>
          </a:p>
          <a:p>
            <a:pPr marL="0" indent="0">
              <a:buNone/>
            </a:pPr>
            <a:r>
              <a:rPr lang="en-US" dirty="0" smtClean="0"/>
              <a:t>A pencil</a:t>
            </a:r>
          </a:p>
          <a:p>
            <a:pPr marL="0" indent="0">
              <a:buNone/>
            </a:pPr>
            <a:r>
              <a:rPr lang="en-US" dirty="0" smtClean="0"/>
              <a:t>The IKAN recording sheet which can be found here: </a:t>
            </a:r>
          </a:p>
          <a:p>
            <a:pPr marL="0" indent="0">
              <a:buNone/>
            </a:pPr>
            <a:r>
              <a:rPr lang="en-US" dirty="0" smtClean="0">
                <a:solidFill>
                  <a:srgbClr val="FF0000"/>
                </a:solidFill>
                <a:hlinkClick r:id="rId3"/>
              </a:rPr>
              <a:t>http</a:t>
            </a:r>
            <a:r>
              <a:rPr lang="en-US" dirty="0">
                <a:solidFill>
                  <a:srgbClr val="FF0000"/>
                </a:solidFill>
                <a:hlinkClick r:id="rId3"/>
              </a:rPr>
              <a:t>://</a:t>
            </a:r>
            <a:r>
              <a:rPr lang="en-US" dirty="0" smtClean="0">
                <a:solidFill>
                  <a:srgbClr val="FF0000"/>
                </a:solidFill>
                <a:hlinkClick r:id="rId3"/>
              </a:rPr>
              <a:t>nzmaths.co.nz/sites/default/files/Numeracy/IKAN/IKANStudentAnswerSheet.pdf</a:t>
            </a:r>
            <a:endParaRPr lang="en-US" dirty="0" smtClean="0">
              <a:solidFill>
                <a:srgbClr val="FF0000"/>
              </a:solidFill>
            </a:endParaRPr>
          </a:p>
          <a:p>
            <a:r>
              <a:rPr lang="en-US" b="1" dirty="0" smtClean="0"/>
              <a:t>Teachers need</a:t>
            </a:r>
            <a:r>
              <a:rPr lang="en-US" dirty="0" smtClean="0"/>
              <a:t>: </a:t>
            </a:r>
          </a:p>
          <a:p>
            <a:pPr marL="0" indent="0">
              <a:buNone/>
            </a:pPr>
            <a:r>
              <a:rPr lang="en-US" dirty="0" smtClean="0"/>
              <a:t>The video (there are 4 versions),  found here:</a:t>
            </a:r>
          </a:p>
          <a:p>
            <a:pPr marL="0" indent="0">
              <a:buNone/>
            </a:pPr>
            <a:r>
              <a:rPr lang="en-US" dirty="0">
                <a:hlinkClick r:id="rId4"/>
              </a:rPr>
              <a:t>http://</a:t>
            </a:r>
            <a:r>
              <a:rPr lang="en-US" dirty="0" smtClean="0">
                <a:hlinkClick r:id="rId4"/>
              </a:rPr>
              <a:t>nzmaths.co.nz/ikan-forms</a:t>
            </a:r>
            <a:r>
              <a:rPr lang="en-US" dirty="0" smtClean="0"/>
              <a:t> (choose mp4)</a:t>
            </a:r>
          </a:p>
          <a:p>
            <a:pPr marL="0" indent="0">
              <a:buNone/>
            </a:pPr>
            <a:r>
              <a:rPr lang="en-US" dirty="0" smtClean="0"/>
              <a:t>The answer sheets to match each of the 4 versions are found here: </a:t>
            </a:r>
          </a:p>
          <a:p>
            <a:pPr marL="0" indent="0">
              <a:buNone/>
            </a:pPr>
            <a:r>
              <a:rPr lang="en-US" dirty="0">
                <a:hlinkClick r:id="rId4"/>
              </a:rPr>
              <a:t>http://</a:t>
            </a:r>
            <a:r>
              <a:rPr lang="en-US" dirty="0" smtClean="0">
                <a:hlinkClick r:id="rId4"/>
              </a:rPr>
              <a:t>nzmaths.co.nz/ikan-forms</a:t>
            </a:r>
            <a:r>
              <a:rPr lang="en-US" dirty="0" smtClean="0"/>
              <a:t> </a:t>
            </a:r>
          </a:p>
          <a:p>
            <a:pPr marL="0" indent="0">
              <a:buNone/>
            </a:pPr>
            <a:endParaRPr lang="en-US" dirty="0" smtClean="0"/>
          </a:p>
          <a:p>
            <a:pPr marL="0" indent="0">
              <a:buNone/>
            </a:pPr>
            <a:endParaRPr lang="en-US" dirty="0"/>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4</a:t>
            </a:fld>
            <a:endParaRPr lang="en-US" dirty="0"/>
          </a:p>
        </p:txBody>
      </p:sp>
    </p:spTree>
    <p:extLst>
      <p:ext uri="{BB962C8B-B14F-4D97-AF65-F5344CB8AC3E}">
        <p14:creationId xmlns:p14="http://schemas.microsoft.com/office/powerpoint/2010/main" val="13982287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524000"/>
            <a:ext cx="8229600" cy="4625609"/>
          </a:xfrm>
        </p:spPr>
        <p:txBody>
          <a:bodyPr/>
          <a:lstStyle/>
          <a:p>
            <a:endParaRPr lang="en-US" dirty="0" smtClean="0"/>
          </a:p>
        </p:txBody>
      </p:sp>
      <p:pic>
        <p:nvPicPr>
          <p:cNvPr id="3074" name="Picture 2">
            <a:hlinkClick r:id="rId3"/>
          </p:cNvPr>
          <p:cNvPicPr>
            <a:picLocks noChangeAspect="1" noChangeArrowheads="1"/>
          </p:cNvPicPr>
          <p:nvPr/>
        </p:nvPicPr>
        <p:blipFill>
          <a:blip r:embed="rId4" cstate="print"/>
          <a:srcRect/>
          <a:stretch>
            <a:fillRect/>
          </a:stretch>
        </p:blipFill>
        <p:spPr bwMode="auto">
          <a:xfrm>
            <a:off x="152400" y="76200"/>
            <a:ext cx="8991600" cy="5943600"/>
          </a:xfrm>
          <a:prstGeom prst="rect">
            <a:avLst/>
          </a:prstGeom>
          <a:noFill/>
          <a:ln w="9525">
            <a:noFill/>
            <a:miter lim="800000"/>
            <a:headEnd/>
            <a:tailEnd/>
          </a:ln>
        </p:spPr>
      </p:pic>
    </p:spTree>
    <p:extLst>
      <p:ext uri="{BB962C8B-B14F-4D97-AF65-F5344CB8AC3E}">
        <p14:creationId xmlns:p14="http://schemas.microsoft.com/office/powerpoint/2010/main" val="1385314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normAutofit fontScale="92500" lnSpcReduction="20000"/>
          </a:bodyPr>
          <a:lstStyle/>
          <a:p>
            <a:pPr marL="0" indent="0">
              <a:buNone/>
            </a:pPr>
            <a:r>
              <a:rPr lang="en-US" i="1" dirty="0" smtClean="0">
                <a:solidFill>
                  <a:schemeClr val="tx1">
                    <a:lumMod val="50000"/>
                    <a:lumOff val="50000"/>
                  </a:schemeClr>
                </a:solidFill>
              </a:rPr>
              <a:t>How is </a:t>
            </a:r>
            <a:r>
              <a:rPr lang="en-US" i="1" dirty="0">
                <a:solidFill>
                  <a:schemeClr val="tx1">
                    <a:lumMod val="50000"/>
                    <a:lumOff val="50000"/>
                  </a:schemeClr>
                </a:solidFill>
              </a:rPr>
              <a:t>Individual Knowledge Assessment of Number (</a:t>
            </a:r>
            <a:r>
              <a:rPr lang="en-US" i="1" dirty="0" smtClean="0">
                <a:solidFill>
                  <a:schemeClr val="tx1">
                    <a:lumMod val="50000"/>
                    <a:lumOff val="50000"/>
                  </a:schemeClr>
                </a:solidFill>
              </a:rPr>
              <a:t>IKAN) administered?  </a:t>
            </a:r>
          </a:p>
          <a:p>
            <a:r>
              <a:rPr lang="en-US" dirty="0" smtClean="0"/>
              <a:t>Let’s see what it looks and sounds like: </a:t>
            </a:r>
          </a:p>
          <a:p>
            <a:pPr marL="0" indent="0">
              <a:buNone/>
            </a:pPr>
            <a:r>
              <a:rPr lang="en-US" dirty="0">
                <a:hlinkClick r:id="rId3"/>
              </a:rPr>
              <a:t>http://</a:t>
            </a:r>
            <a:r>
              <a:rPr lang="en-US" dirty="0" smtClean="0">
                <a:hlinkClick r:id="rId3"/>
              </a:rPr>
              <a:t>nzmaths.co.nz/sites/default/files/Numeracy/IKAN/new/ikan1_audio.mp4</a:t>
            </a:r>
            <a:r>
              <a:rPr lang="en-US" dirty="0" smtClean="0"/>
              <a:t> </a:t>
            </a:r>
          </a:p>
          <a:p>
            <a:pPr marL="0" indent="0">
              <a:buNone/>
            </a:pPr>
            <a:endParaRPr lang="en-US" dirty="0" smtClean="0"/>
          </a:p>
          <a:p>
            <a:r>
              <a:rPr lang="en-US" dirty="0" smtClean="0"/>
              <a:t>If you’d like to watch some Middle School students taking the IKAN in a classroom setting, watch this: </a:t>
            </a:r>
            <a:r>
              <a:rPr lang="en-US" u="sng" dirty="0">
                <a:hlinkClick r:id="rId4" tooltip="https://drive.google.com/file/d/0B0S_r7_2OlzNeFI1a0FacGtPc1E/view?usp=sharing"/>
              </a:rPr>
              <a:t>https://drive.google.com/file/d/0B0S_r7_2OlzNeFI1a0FacGtPc1E/view?usp=sharing</a:t>
            </a:r>
            <a:r>
              <a:rPr lang="en-US" dirty="0" smtClean="0"/>
              <a:t> (It only takes 9 minutes!)</a:t>
            </a:r>
          </a:p>
          <a:p>
            <a:pPr marL="0" indent="0">
              <a:buNone/>
            </a:pPr>
            <a:r>
              <a:rPr lang="en-US" dirty="0" smtClean="0"/>
              <a:t>(Thanks, Jenise Sexton, for providing this video and for keeping it real.)</a:t>
            </a:r>
          </a:p>
          <a:p>
            <a:pPr marL="0" indent="0">
              <a:buNone/>
            </a:pPr>
            <a:endParaRPr lang="en-US" dirty="0" smtClean="0"/>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6</a:t>
            </a:fld>
            <a:endParaRPr lang="en-US" dirty="0"/>
          </a:p>
        </p:txBody>
      </p:sp>
    </p:spTree>
    <p:extLst>
      <p:ext uri="{BB962C8B-B14F-4D97-AF65-F5344CB8AC3E}">
        <p14:creationId xmlns:p14="http://schemas.microsoft.com/office/powerpoint/2010/main" val="3918557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524000"/>
            <a:ext cx="8229600" cy="4625609"/>
          </a:xfrm>
        </p:spPr>
        <p:txBody>
          <a:bodyPr/>
          <a:lstStyle/>
          <a:p>
            <a:endParaRPr lang="en-US" dirty="0" smtClean="0"/>
          </a:p>
        </p:txBody>
      </p:sp>
      <p:pic>
        <p:nvPicPr>
          <p:cNvPr id="3074" name="Picture 2">
            <a:hlinkClick r:id="rId3"/>
          </p:cNvPr>
          <p:cNvPicPr>
            <a:picLocks noChangeAspect="1" noChangeArrowheads="1"/>
          </p:cNvPicPr>
          <p:nvPr/>
        </p:nvPicPr>
        <p:blipFill>
          <a:blip r:embed="rId4" cstate="print"/>
          <a:srcRect/>
          <a:stretch>
            <a:fillRect/>
          </a:stretch>
        </p:blipFill>
        <p:spPr bwMode="auto">
          <a:xfrm>
            <a:off x="228600" y="76200"/>
            <a:ext cx="8839200" cy="5943600"/>
          </a:xfrm>
          <a:prstGeom prst="rect">
            <a:avLst/>
          </a:prstGeom>
          <a:noFill/>
          <a:ln w="9525">
            <a:noFill/>
            <a:miter lim="800000"/>
            <a:headEnd/>
            <a:tailEnd/>
          </a:ln>
        </p:spPr>
      </p:pic>
    </p:spTree>
    <p:extLst>
      <p:ext uri="{BB962C8B-B14F-4D97-AF65-F5344CB8AC3E}">
        <p14:creationId xmlns:p14="http://schemas.microsoft.com/office/powerpoint/2010/main" val="17716037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982" y="334016"/>
            <a:ext cx="7092217" cy="1325563"/>
          </a:xfrm>
        </p:spPr>
        <p:txBody>
          <a:bodyPr/>
          <a:lstStyle/>
          <a:p>
            <a:r>
              <a:rPr lang="en-US" dirty="0" smtClean="0"/>
              <a:t>Foundations of Algebra</a:t>
            </a:r>
            <a:endParaRPr lang="en-US" dirty="0"/>
          </a:p>
        </p:txBody>
      </p:sp>
      <p:sp>
        <p:nvSpPr>
          <p:cNvPr id="4" name="Content Placeholder 3"/>
          <p:cNvSpPr>
            <a:spLocks noGrp="1"/>
          </p:cNvSpPr>
          <p:nvPr>
            <p:ph idx="1"/>
          </p:nvPr>
        </p:nvSpPr>
        <p:spPr>
          <a:xfrm>
            <a:off x="228600" y="1524000"/>
            <a:ext cx="8763000" cy="4351338"/>
          </a:xfrm>
        </p:spPr>
        <p:txBody>
          <a:bodyPr/>
          <a:lstStyle/>
          <a:p>
            <a:pPr marL="0" indent="0">
              <a:buNone/>
            </a:pPr>
            <a:r>
              <a:rPr lang="en-US" i="1" dirty="0" smtClean="0">
                <a:solidFill>
                  <a:schemeClr val="tx1">
                    <a:lumMod val="50000"/>
                    <a:lumOff val="50000"/>
                  </a:schemeClr>
                </a:solidFill>
              </a:rPr>
              <a:t>How is </a:t>
            </a:r>
            <a:r>
              <a:rPr lang="en-US" i="1" dirty="0">
                <a:solidFill>
                  <a:schemeClr val="tx1">
                    <a:lumMod val="50000"/>
                    <a:lumOff val="50000"/>
                  </a:schemeClr>
                </a:solidFill>
              </a:rPr>
              <a:t>Individual Knowledge Assessment of Number (</a:t>
            </a:r>
            <a:r>
              <a:rPr lang="en-US" i="1" dirty="0" smtClean="0">
                <a:solidFill>
                  <a:schemeClr val="tx1">
                    <a:lumMod val="50000"/>
                    <a:lumOff val="50000"/>
                  </a:schemeClr>
                </a:solidFill>
              </a:rPr>
              <a:t>IKAN) administered?  </a:t>
            </a:r>
          </a:p>
          <a:p>
            <a:r>
              <a:rPr lang="en-US" dirty="0" smtClean="0"/>
              <a:t>How do we score this? </a:t>
            </a:r>
            <a:endParaRPr lang="en-US" dirty="0" smtClean="0">
              <a:solidFill>
                <a:srgbClr val="FF0000"/>
              </a:solidFill>
            </a:endParaRPr>
          </a:p>
        </p:txBody>
      </p:sp>
      <p:sp>
        <p:nvSpPr>
          <p:cNvPr id="6" name="Date Placeholder 5"/>
          <p:cNvSpPr>
            <a:spLocks noGrp="1"/>
          </p:cNvSpPr>
          <p:nvPr>
            <p:ph type="dt" sz="half" idx="2"/>
          </p:nvPr>
        </p:nvSpPr>
        <p:spPr/>
        <p:txBody>
          <a:bodyPr/>
          <a:lstStyle/>
          <a:p>
            <a:fld id="{494CCCB8-5C83-404E-A3A7-8BF440FEC32E}" type="datetime1">
              <a:rPr lang="en-US" smtClean="0"/>
              <a:pPr/>
              <a:t>2/2/2016</a:t>
            </a:fld>
            <a:endParaRPr lang="en-US" dirty="0"/>
          </a:p>
        </p:txBody>
      </p:sp>
      <p:sp>
        <p:nvSpPr>
          <p:cNvPr id="7" name="Slide Number Placeholder 6"/>
          <p:cNvSpPr>
            <a:spLocks noGrp="1"/>
          </p:cNvSpPr>
          <p:nvPr>
            <p:ph type="sldNum" sz="quarter" idx="4"/>
          </p:nvPr>
        </p:nvSpPr>
        <p:spPr/>
        <p:txBody>
          <a:bodyPr/>
          <a:lstStyle/>
          <a:p>
            <a:fld id="{B63E4CEF-BB1E-48C7-AE93-F39F6AA99AD7}" type="slidenum">
              <a:rPr lang="en-US" smtClean="0"/>
              <a:pPr/>
              <a:t>8</a:t>
            </a:fld>
            <a:endParaRPr lang="en-US" dirty="0"/>
          </a:p>
        </p:txBody>
      </p:sp>
    </p:spTree>
    <p:extLst>
      <p:ext uri="{BB962C8B-B14F-4D97-AF65-F5344CB8AC3E}">
        <p14:creationId xmlns:p14="http://schemas.microsoft.com/office/powerpoint/2010/main" val="20348850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cstate="print"/>
          <a:srcRect/>
          <a:stretch>
            <a:fillRect/>
          </a:stretch>
        </p:blipFill>
        <p:spPr bwMode="auto">
          <a:xfrm>
            <a:off x="0" y="524516"/>
            <a:ext cx="9144000" cy="5808968"/>
          </a:xfrm>
          <a:prstGeom prst="rect">
            <a:avLst/>
          </a:prstGeom>
          <a:noFill/>
          <a:ln w="9525">
            <a:noFill/>
            <a:miter lim="800000"/>
            <a:headEnd/>
            <a:tailEnd/>
          </a:ln>
        </p:spPr>
      </p:pic>
    </p:spTree>
    <p:extLst>
      <p:ext uri="{BB962C8B-B14F-4D97-AF65-F5344CB8AC3E}">
        <p14:creationId xmlns:p14="http://schemas.microsoft.com/office/powerpoint/2010/main" val="3449315398"/>
      </p:ext>
    </p:extLst>
  </p:cSld>
  <p:clrMapOvr>
    <a:masterClrMapping/>
  </p:clrMapOvr>
  <p:timing>
    <p:tnLst>
      <p:par>
        <p:cTn id="1" dur="indefinite" restart="never" nodeType="tmRoot"/>
      </p:par>
    </p:tnLst>
  </p:timing>
</p:sld>
</file>

<file path=ppt/theme/theme1.xml><?xml version="1.0" encoding="utf-8"?>
<a:theme xmlns:a="http://schemas.openxmlformats.org/drawingml/2006/main" name="GaDOE-PowerPoint-WhiteTemplat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4550</TotalTime>
  <Words>3807</Words>
  <Application>Microsoft Office PowerPoint</Application>
  <PresentationFormat>On-screen Show (4:3)</PresentationFormat>
  <Paragraphs>379</Paragraphs>
  <Slides>37</Slides>
  <Notes>35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GaDOE-PowerPoint-WhiteTemplate</vt:lpstr>
      <vt:lpstr>Foundations of Algebra</vt:lpstr>
      <vt:lpstr>Foundations of Algebra</vt:lpstr>
      <vt:lpstr>Foundations of Algebra</vt:lpstr>
      <vt:lpstr>Foundations of Algebra</vt:lpstr>
      <vt:lpstr>PowerPoint Presentation</vt:lpstr>
      <vt:lpstr>Foundations of Algebra</vt:lpstr>
      <vt:lpstr>PowerPoint Presentation</vt:lpstr>
      <vt:lpstr>Foundations of Algebra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Foundations of Algebra</vt:lpstr>
      <vt:lpstr>IKAN &amp; GloSS</vt:lpstr>
      <vt:lpstr>Foundations of Algebra</vt:lpstr>
      <vt:lpstr>Foundations of Algebra</vt:lpstr>
      <vt:lpstr>IKAN &amp; GloSS</vt:lpstr>
      <vt:lpstr>Foundations of Algebra</vt:lpstr>
      <vt:lpstr>IKAN &amp; GloSS</vt:lpstr>
      <vt:lpstr>IKAN &amp; GloSS</vt:lpstr>
      <vt:lpstr>IKAN &amp; GloSS</vt:lpstr>
      <vt:lpstr>PowerPoint Presentation</vt:lpstr>
      <vt:lpstr>PowerPoint Presentation</vt:lpstr>
      <vt:lpstr>PowerPoint Presentation</vt:lpstr>
      <vt:lpstr>Let’s look at some data: </vt:lpstr>
      <vt:lpstr>Let’s look at some data: </vt:lpstr>
      <vt:lpstr>Let’s look at some data: </vt:lpstr>
      <vt:lpstr>Let’s look at some data: </vt:lpstr>
      <vt:lpstr>Foundations of Algebra</vt:lpstr>
      <vt:lpstr>Frequently Asked Questions</vt:lpstr>
      <vt:lpstr>Frequently Asked Questions</vt:lpstr>
      <vt:lpstr>Foundations of Algebra</vt:lpstr>
      <vt:lpstr>Foundations of Algebra</vt:lpstr>
      <vt:lpstr>Foundations of Algebra</vt:lpstr>
    </vt:vector>
  </TitlesOfParts>
  <Company>Georgia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GaDOE</dc:creator>
  <cp:lastModifiedBy>GaDOE</cp:lastModifiedBy>
  <cp:revision>94</cp:revision>
  <cp:lastPrinted>2015-02-24T18:20:04Z</cp:lastPrinted>
  <dcterms:created xsi:type="dcterms:W3CDTF">2015-02-13T19:59:56Z</dcterms:created>
  <dcterms:modified xsi:type="dcterms:W3CDTF">2016-02-02T16:44:48Z</dcterms:modified>
</cp:coreProperties>
</file>